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33" r:id="rId1"/>
  </p:sldMasterIdLst>
  <p:notesMasterIdLst>
    <p:notesMasterId r:id="rId34"/>
  </p:notesMasterIdLst>
  <p:sldIdLst>
    <p:sldId id="266" r:id="rId2"/>
    <p:sldId id="271" r:id="rId3"/>
    <p:sldId id="272" r:id="rId4"/>
    <p:sldId id="273" r:id="rId5"/>
    <p:sldId id="274" r:id="rId6"/>
    <p:sldId id="275" r:id="rId7"/>
    <p:sldId id="276" r:id="rId8"/>
    <p:sldId id="286" r:id="rId9"/>
    <p:sldId id="287" r:id="rId10"/>
    <p:sldId id="282" r:id="rId11"/>
    <p:sldId id="283" r:id="rId12"/>
    <p:sldId id="284" r:id="rId13"/>
    <p:sldId id="277" r:id="rId14"/>
    <p:sldId id="278" r:id="rId15"/>
    <p:sldId id="285" r:id="rId16"/>
    <p:sldId id="256" r:id="rId17"/>
    <p:sldId id="265" r:id="rId18"/>
    <p:sldId id="260" r:id="rId19"/>
    <p:sldId id="257" r:id="rId20"/>
    <p:sldId id="258" r:id="rId21"/>
    <p:sldId id="279" r:id="rId22"/>
    <p:sldId id="280" r:id="rId23"/>
    <p:sldId id="281" r:id="rId24"/>
    <p:sldId id="261" r:id="rId25"/>
    <p:sldId id="270" r:id="rId26"/>
    <p:sldId id="269" r:id="rId27"/>
    <p:sldId id="288" r:id="rId28"/>
    <p:sldId id="268" r:id="rId29"/>
    <p:sldId id="267" r:id="rId30"/>
    <p:sldId id="262" r:id="rId31"/>
    <p:sldId id="263" r:id="rId32"/>
    <p:sldId id="264" r:id="rId3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93"/>
    <p:restoredTop sz="93710"/>
  </p:normalViewPr>
  <p:slideViewPr>
    <p:cSldViewPr snapToGrid="0" snapToObjects="1">
      <p:cViewPr varScale="1">
        <p:scale>
          <a:sx n="86" d="100"/>
          <a:sy n="86" d="100"/>
        </p:scale>
        <p:origin x="216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gif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03/12/2018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0420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6053482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9803881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429622906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55103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570779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615742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908183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9469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2259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6517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26292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2871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7067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5910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95549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8590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1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12/3/18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78109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134" r:id="rId1"/>
    <p:sldLayoutId id="2147484135" r:id="rId2"/>
    <p:sldLayoutId id="2147484136" r:id="rId3"/>
    <p:sldLayoutId id="2147484137" r:id="rId4"/>
    <p:sldLayoutId id="2147484138" r:id="rId5"/>
    <p:sldLayoutId id="2147484139" r:id="rId6"/>
    <p:sldLayoutId id="2147484140" r:id="rId7"/>
    <p:sldLayoutId id="2147484141" r:id="rId8"/>
    <p:sldLayoutId id="2147484142" r:id="rId9"/>
    <p:sldLayoutId id="2147484143" r:id="rId10"/>
    <p:sldLayoutId id="2147484144" r:id="rId11"/>
    <p:sldLayoutId id="2147484145" r:id="rId12"/>
    <p:sldLayoutId id="2147484146" r:id="rId13"/>
    <p:sldLayoutId id="2147484147" r:id="rId14"/>
    <p:sldLayoutId id="2147484148" r:id="rId15"/>
    <p:sldLayoutId id="2147484149" r:id="rId16"/>
    <p:sldLayoutId id="2147484150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oracle.com/javase/8/docs/api/java/util/stream/Stream.html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d=Z5sCbDRUBaQC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19331"/>
            <a:ext cx="9448800" cy="2609170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Aplicação cliente/servidor de Chat em Java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74419" y="3997891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Prof. Me. Manoel Campos</a:t>
            </a:r>
          </a:p>
          <a:p>
            <a:r>
              <a:rPr lang="pt-BR" b="1" dirty="0">
                <a:solidFill>
                  <a:schemeClr val="bg1"/>
                </a:solidFill>
              </a:rPr>
              <a:t>Instituto Federal de Educação do Tocantins (IFTO, Campus Palmas)</a:t>
            </a:r>
          </a:p>
          <a:p>
            <a:r>
              <a:rPr lang="pt-BR" b="1" dirty="0">
                <a:solidFill>
                  <a:schemeClr val="bg1"/>
                </a:solidFill>
                <a:hlinkClick r:id="rId2"/>
              </a:rPr>
              <a:t>http://twitter.com/manoelcampos</a:t>
            </a:r>
            <a:r>
              <a:rPr lang="pt-BR" b="1" dirty="0">
                <a:solidFill>
                  <a:schemeClr val="bg1"/>
                </a:solidFill>
              </a:rPr>
              <a:t>  </a:t>
            </a:r>
          </a:p>
          <a:p>
            <a:r>
              <a:rPr lang="pt-BR" b="1" dirty="0">
                <a:solidFill>
                  <a:schemeClr val="bg1"/>
                </a:solidFill>
                <a:hlinkClick r:id="rId3"/>
              </a:rPr>
              <a:t>http://github.com/manoelcampos</a:t>
            </a:r>
            <a:r>
              <a:rPr lang="pt-BR" b="1" dirty="0">
                <a:solidFill>
                  <a:schemeClr val="bg1"/>
                </a:solidFill>
              </a:rPr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bg1"/>
                </a:solidFill>
              </a:rPr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1477" y="764373"/>
            <a:ext cx="10711070" cy="1293028"/>
          </a:xfrm>
        </p:spPr>
        <p:txBody>
          <a:bodyPr/>
          <a:lstStyle/>
          <a:p>
            <a:r>
              <a:rPr lang="pt-BR" b="1" dirty="0"/>
              <a:t>Portas de Comunicação em 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5800" y="1993828"/>
            <a:ext cx="10818812" cy="2862915"/>
          </a:xfrm>
        </p:spPr>
        <p:txBody>
          <a:bodyPr>
            <a:normAutofit/>
          </a:bodyPr>
          <a:lstStyle/>
          <a:p>
            <a:r>
              <a:rPr lang="pt-BR" sz="2800" dirty="0"/>
              <a:t>Cada socket precisa estar associado a um IP e um número de porta para ser possível que outras aplicações possam se conectar a ele e enviar mensagens</a:t>
            </a:r>
          </a:p>
          <a:p>
            <a:r>
              <a:rPr lang="pt-BR" sz="2800" dirty="0"/>
              <a:t>Uma porta é um ponto final de comunicação (</a:t>
            </a:r>
            <a:r>
              <a:rPr lang="pt-BR" sz="2800" i="1" dirty="0"/>
              <a:t>endpoint</a:t>
            </a:r>
            <a:r>
              <a:rPr lang="pt-BR" sz="2800" dirty="0"/>
              <a:t>)</a:t>
            </a:r>
          </a:p>
          <a:p>
            <a:r>
              <a:rPr lang="pt-BR" sz="2800" dirty="0"/>
              <a:t>É como o número de um apartamento onde o carteiro deve entregar uma encomenda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B5DEA2-58EA-D741-A539-583B13A1A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25EF076-E2E6-CD49-857A-703F83047646}"/>
              </a:ext>
            </a:extLst>
          </p:cNvPr>
          <p:cNvSpPr txBox="1"/>
          <p:nvPr/>
        </p:nvSpPr>
        <p:spPr>
          <a:xfrm>
            <a:off x="4443945" y="6457950"/>
            <a:ext cx="3313728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https://</a:t>
            </a:r>
            <a:r>
              <a:rPr lang="pt-BR" sz="800" dirty="0" err="1"/>
              <a:t>clipartpng.com</a:t>
            </a:r>
            <a:r>
              <a:rPr lang="pt-BR" sz="800" dirty="0"/>
              <a:t>/?2616,open-door-png-clip-art</a:t>
            </a:r>
          </a:p>
        </p:txBody>
      </p:sp>
      <p:pic>
        <p:nvPicPr>
          <p:cNvPr id="7" name="Picture 6" descr="A screen door&#13;&#10;&#13;&#10;Description automatically generated">
            <a:extLst>
              <a:ext uri="{FF2B5EF4-FFF2-40B4-BE49-F238E27FC236}">
                <a16:creationId xmlns:a16="http://schemas.microsoft.com/office/drawing/2014/main" id="{0126717E-A244-0042-A992-9B9D3A029B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59988" y="4260394"/>
            <a:ext cx="1991441" cy="273549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48CC73B-AE31-E64C-9ADF-BE12CA4275AD}"/>
              </a:ext>
            </a:extLst>
          </p:cNvPr>
          <p:cNvSpPr txBox="1"/>
          <p:nvPr/>
        </p:nvSpPr>
        <p:spPr>
          <a:xfrm>
            <a:off x="10663685" y="4161422"/>
            <a:ext cx="4411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78</a:t>
            </a:r>
          </a:p>
        </p:txBody>
      </p:sp>
    </p:spTree>
    <p:extLst>
      <p:ext uri="{BB962C8B-B14F-4D97-AF65-F5344CB8AC3E}">
        <p14:creationId xmlns:p14="http://schemas.microsoft.com/office/powerpoint/2010/main" val="4216752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8125" y="103132"/>
            <a:ext cx="8911687" cy="1280890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CF91F43-DEE6-CD4C-9D34-2B1FCC183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pic>
        <p:nvPicPr>
          <p:cNvPr id="5" name="Picture 4" descr="A large white room&#13;&#10;&#13;&#10;Description automatically generated">
            <a:extLst>
              <a:ext uri="{FF2B5EF4-FFF2-40B4-BE49-F238E27FC236}">
                <a16:creationId xmlns:a16="http://schemas.microsoft.com/office/drawing/2014/main" id="{04FD8AD4-95C9-DF48-AB6C-DA30540708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4743"/>
          <a:stretch/>
        </p:blipFill>
        <p:spPr>
          <a:xfrm>
            <a:off x="1351544" y="1296852"/>
            <a:ext cx="9146012" cy="5161098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BFC4E49F-0D8A-9E4F-9FAF-635F69551F4A}"/>
              </a:ext>
            </a:extLst>
          </p:cNvPr>
          <p:cNvSpPr txBox="1"/>
          <p:nvPr/>
        </p:nvSpPr>
        <p:spPr>
          <a:xfrm>
            <a:off x="3325048" y="6457950"/>
            <a:ext cx="55515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Imagens: https://</a:t>
            </a:r>
            <a:r>
              <a:rPr lang="pt-BR" sz="800" dirty="0" err="1"/>
              <a:t>godsloveneverfails.com</a:t>
            </a:r>
            <a:r>
              <a:rPr lang="pt-BR" sz="800" dirty="0"/>
              <a:t>/2016/04/03/something-to-think-about-b101-5-radio-message-4316/</a:t>
            </a:r>
            <a:br>
              <a:rPr lang="pt-BR" sz="800" dirty="0"/>
            </a:b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exchange.smarttech.com</a:t>
            </a:r>
            <a:r>
              <a:rPr lang="pt-BR" sz="800" dirty="0"/>
              <a:t>/</a:t>
            </a:r>
            <a:r>
              <a:rPr lang="pt-BR" sz="800" dirty="0" err="1"/>
              <a:t>details.html?id</a:t>
            </a:r>
            <a:r>
              <a:rPr lang="pt-BR" sz="800" dirty="0"/>
              <a:t>=1befdeff-6aac-4777-a4fa-4ad2d648a60a</a:t>
            </a:r>
          </a:p>
        </p:txBody>
      </p:sp>
      <p:pic>
        <p:nvPicPr>
          <p:cNvPr id="10" name="Picture 9" descr="A picture containing toy, person&#13;&#10;&#13;&#10;Description automatically generated">
            <a:extLst>
              <a:ext uri="{FF2B5EF4-FFF2-40B4-BE49-F238E27FC236}">
                <a16:creationId xmlns:a16="http://schemas.microsoft.com/office/drawing/2014/main" id="{3029F479-6DFC-DE4F-86C0-596271F3FB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9750" y="3663950"/>
            <a:ext cx="2870200" cy="2870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DFE1B04-1088-0745-896C-B0C491CF9147}"/>
              </a:ext>
            </a:extLst>
          </p:cNvPr>
          <p:cNvSpPr txBox="1"/>
          <p:nvPr/>
        </p:nvSpPr>
        <p:spPr>
          <a:xfrm rot="21184138">
            <a:off x="1574002" y="1601320"/>
            <a:ext cx="86412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dirty="0"/>
              <a:t>1          2             3               4                   5                      6                           7</a:t>
            </a:r>
          </a:p>
        </p:txBody>
      </p:sp>
    </p:spTree>
    <p:extLst>
      <p:ext uri="{BB962C8B-B14F-4D97-AF65-F5344CB8AC3E}">
        <p14:creationId xmlns:p14="http://schemas.microsoft.com/office/powerpoint/2010/main" val="366016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B8DC346-309A-9E4B-8A55-0FDE21632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5674" y="3852038"/>
            <a:ext cx="3775392" cy="300211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02367" y="749383"/>
            <a:ext cx="10103833" cy="1293028"/>
          </a:xfrm>
        </p:spPr>
        <p:txBody>
          <a:bodyPr/>
          <a:lstStyle/>
          <a:p>
            <a:r>
              <a:rPr lang="pt-BR" b="1" dirty="0"/>
              <a:t>Sockets: Portas de Comunicação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9944" y="1764553"/>
            <a:ext cx="8915400" cy="4501175"/>
          </a:xfrm>
        </p:spPr>
        <p:txBody>
          <a:bodyPr>
            <a:normAutofit/>
          </a:bodyPr>
          <a:lstStyle/>
          <a:p>
            <a:r>
              <a:rPr lang="pt-BR" sz="2800" dirty="0"/>
              <a:t>Sem o número da porta, o SO não tem como saber para qual aplicação entregar uma mensagem recebida</a:t>
            </a:r>
          </a:p>
          <a:p>
            <a:r>
              <a:rPr lang="pt-BR" sz="2800" dirty="0"/>
              <a:t>Só com o IP é como ter o endereço do prédio mas não ter o número do apartamento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87F175-2C36-EA4D-8381-8F631F229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8657A79-9B20-5941-A194-78412D73E6B3}"/>
              </a:ext>
            </a:extLst>
          </p:cNvPr>
          <p:cNvSpPr txBox="1"/>
          <p:nvPr/>
        </p:nvSpPr>
        <p:spPr>
          <a:xfrm>
            <a:off x="1402367" y="6661813"/>
            <a:ext cx="3775393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/>
              <a:t>Imagem: https://</a:t>
            </a:r>
            <a:r>
              <a:rPr lang="pt-BR" sz="800" dirty="0" err="1"/>
              <a:t>techflourish.com</a:t>
            </a:r>
            <a:r>
              <a:rPr lang="pt-BR" sz="800" dirty="0"/>
              <a:t>/</a:t>
            </a:r>
            <a:r>
              <a:rPr lang="pt-BR" sz="800" dirty="0" err="1"/>
              <a:t>categories</a:t>
            </a:r>
            <a:r>
              <a:rPr lang="pt-BR" sz="800" dirty="0"/>
              <a:t>/</a:t>
            </a:r>
            <a:r>
              <a:rPr lang="pt-BR" sz="800" dirty="0" err="1"/>
              <a:t>confused-dog-clipart.html</a:t>
            </a:r>
            <a:endParaRPr lang="pt-BR" sz="800" dirty="0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7F48A119-6C10-DA44-B6DA-2FF3A9DDE786}"/>
              </a:ext>
            </a:extLst>
          </p:cNvPr>
          <p:cNvGrpSpPr/>
          <p:nvPr/>
        </p:nvGrpSpPr>
        <p:grpSpPr>
          <a:xfrm>
            <a:off x="9438245" y="4068148"/>
            <a:ext cx="1626354" cy="1434714"/>
            <a:chOff x="9000923" y="3889490"/>
            <a:chExt cx="1626354" cy="143471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22E4D93-7131-D346-8100-5330459256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000923" y="4590338"/>
              <a:ext cx="555699" cy="555699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CF7C0E5-A486-B345-B9FD-3352B4D8C9A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072123" y="4769051"/>
              <a:ext cx="555153" cy="555153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3E5A8F7-5574-464D-B9A6-DEA281707F9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72124" y="4065610"/>
              <a:ext cx="555153" cy="555153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6A5C39D2-4EE1-9B43-AE19-FFD54CB4A72B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9034579" y="3889490"/>
              <a:ext cx="555699" cy="555699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3189C2E1-AA54-6642-B153-ED2F26BB8208}"/>
              </a:ext>
            </a:extLst>
          </p:cNvPr>
          <p:cNvGrpSpPr/>
          <p:nvPr/>
        </p:nvGrpSpPr>
        <p:grpSpPr>
          <a:xfrm>
            <a:off x="144049" y="3429000"/>
            <a:ext cx="2429479" cy="3340535"/>
            <a:chOff x="687388" y="3429000"/>
            <a:chExt cx="2429479" cy="3340535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836C30FC-0F30-124F-BBE2-137F3A2B69BF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687388" y="3429000"/>
              <a:ext cx="2429479" cy="3340535"/>
            </a:xfrm>
            <a:prstGeom prst="rect">
              <a:avLst/>
            </a:prstGeom>
          </p:spPr>
        </p:pic>
        <p:pic>
          <p:nvPicPr>
            <p:cNvPr id="20" name="Picture 19" descr="A picture containing object&#13;&#10;&#13;&#10;Description automatically generated">
              <a:extLst>
                <a:ext uri="{FF2B5EF4-FFF2-40B4-BE49-F238E27FC236}">
                  <a16:creationId xmlns:a16="http://schemas.microsoft.com/office/drawing/2014/main" id="{3CC2E8E3-59D0-8B43-9C74-EBB6BE8E8D3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b="30500"/>
            <a:stretch/>
          </p:blipFill>
          <p:spPr>
            <a:xfrm rot="19584462">
              <a:off x="2346365" y="4436119"/>
              <a:ext cx="562646" cy="39103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9472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7565" y="2133600"/>
            <a:ext cx="11330609" cy="4560498"/>
          </a:xfrm>
        </p:spPr>
        <p:txBody>
          <a:bodyPr>
            <a:noAutofit/>
          </a:bodyPr>
          <a:lstStyle/>
          <a:p>
            <a:r>
              <a:rPr lang="pt-BR" sz="2800" i="1" dirty="0"/>
              <a:t>Stream</a:t>
            </a:r>
            <a:r>
              <a:rPr lang="pt-BR" sz="2800" dirty="0"/>
              <a:t> significa corrente (como de um rio) ou fluxo</a:t>
            </a:r>
          </a:p>
          <a:p>
            <a:r>
              <a:rPr lang="pt-BR" sz="2800" dirty="0"/>
              <a:t>Um </a:t>
            </a:r>
            <a:r>
              <a:rPr lang="pt-BR" sz="2800" i="1" dirty="0"/>
              <a:t>Stream</a:t>
            </a:r>
            <a:r>
              <a:rPr lang="pt-BR" sz="2800" dirty="0"/>
              <a:t> é usado em programação para permitir ler e gravar dados de dispositivos de entrada (</a:t>
            </a:r>
            <a:r>
              <a:rPr lang="pt-BR" sz="2800" i="1" dirty="0"/>
              <a:t>input</a:t>
            </a:r>
            <a:r>
              <a:rPr lang="pt-BR" sz="2800" dirty="0"/>
              <a:t>) e saída (</a:t>
            </a:r>
            <a:r>
              <a:rPr lang="pt-BR" sz="2800" i="1" dirty="0"/>
              <a:t>output</a:t>
            </a:r>
            <a:r>
              <a:rPr lang="pt-BR" sz="2800" dirty="0"/>
              <a:t>)</a:t>
            </a:r>
          </a:p>
          <a:p>
            <a:r>
              <a:rPr lang="pt-BR" sz="2800" dirty="0"/>
              <a:t>Ao usar um </a:t>
            </a:r>
            <a:r>
              <a:rPr lang="pt-BR" sz="2800" i="1" dirty="0"/>
              <a:t>Stream</a:t>
            </a:r>
            <a:r>
              <a:rPr lang="pt-BR" sz="2800" dirty="0"/>
              <a:t>, podemos enviar dados por um fluxo ou receber dados de um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2097F35-616D-E04C-9ECF-9DAB3DDBE9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3470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78" y="2133600"/>
            <a:ext cx="10722734" cy="4560498"/>
          </a:xfrm>
        </p:spPr>
        <p:txBody>
          <a:bodyPr>
            <a:noAutofit/>
          </a:bodyPr>
          <a:lstStyle/>
          <a:p>
            <a:r>
              <a:rPr lang="pt-BR" sz="2800" dirty="0"/>
              <a:t>Exemplos de </a:t>
            </a:r>
            <a:r>
              <a:rPr lang="pt-BR" sz="2800" i="1" dirty="0" err="1"/>
              <a:t>Streams</a:t>
            </a:r>
            <a:r>
              <a:rPr lang="pt-BR" sz="2800" dirty="0"/>
              <a:t> são arquivos e canais de comunicação como sockets</a:t>
            </a:r>
          </a:p>
          <a:p>
            <a:r>
              <a:rPr lang="pt-BR" sz="2800" dirty="0">
                <a:hlinkClick r:id="rId2"/>
              </a:rPr>
              <a:t>A partir do Java 8 o conceito de Stream pode também se referir a um novo recurso da linguagem, utilizado para realizar processamento de dados de forma sequencial ou paralela.</a:t>
            </a:r>
            <a:r>
              <a:rPr lang="pt-BR" sz="2800" dirty="0"/>
              <a:t> </a:t>
            </a:r>
          </a:p>
          <a:p>
            <a:r>
              <a:rPr lang="pt-BR" sz="2800" dirty="0"/>
              <a:t>Este não é o caso aqui.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F7FC43D-3479-8643-8039-28F1AD2961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27858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843" y="2133600"/>
            <a:ext cx="10934769" cy="4560498"/>
          </a:xfrm>
        </p:spPr>
        <p:txBody>
          <a:bodyPr>
            <a:noAutofit/>
          </a:bodyPr>
          <a:lstStyle/>
          <a:p>
            <a:r>
              <a:rPr lang="pt-BR" sz="2800" dirty="0"/>
              <a:t>A criação de objetos </a:t>
            </a:r>
            <a:r>
              <a:rPr lang="pt-BR" sz="2800" i="1" dirty="0"/>
              <a:t>InputStream</a:t>
            </a:r>
            <a:r>
              <a:rPr lang="pt-BR" sz="2800" dirty="0"/>
              <a:t> e </a:t>
            </a:r>
            <a:r>
              <a:rPr lang="pt-BR" sz="2800" i="1" dirty="0"/>
              <a:t>OutputStream</a:t>
            </a:r>
            <a:r>
              <a:rPr lang="pt-BR" sz="2800" dirty="0"/>
              <a:t> normalmente requer a criação de outros objetos auxiliares que agregam funcionalidades a tais objetos</a:t>
            </a:r>
          </a:p>
          <a:p>
            <a:r>
              <a:rPr lang="pt-BR" sz="2800" dirty="0"/>
              <a:t>Isto torna o processo complicado para programadores iniciantes.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D0B1196-235E-AF4E-BAC3-0B48ABF3BE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095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066673"/>
            <a:ext cx="11943807" cy="47532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BufferedReader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 String readLine()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1009542" y="2562045"/>
            <a:ext cx="5563786" cy="3819706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InputStreamReader</a:t>
            </a:r>
          </a:p>
          <a:p>
            <a:endParaRPr lang="en-US" sz="28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read(char[] cbuf)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794298" y="4435056"/>
            <a:ext cx="3933644" cy="1756268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int read(byte[] b)</a:t>
            </a:r>
          </a:p>
        </p:txBody>
      </p:sp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839D686-A331-AB4E-A748-54A46E87B8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34AC4D2-30DE-6D4A-BFF5-D6D43C5D1C18}"/>
              </a:ext>
            </a:extLst>
          </p:cNvPr>
          <p:cNvSpPr txBox="1"/>
          <p:nvPr/>
        </p:nvSpPr>
        <p:spPr>
          <a:xfrm>
            <a:off x="2333942" y="765286"/>
            <a:ext cx="971815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dirty="0"/>
              <a:t>O </a:t>
            </a:r>
            <a:r>
              <a:rPr lang="en-US" sz="2000" dirty="0" err="1"/>
              <a:t>código</a:t>
            </a:r>
            <a:r>
              <a:rPr lang="en-US" sz="2000" dirty="0"/>
              <a:t> a </a:t>
            </a:r>
            <a:r>
              <a:rPr lang="en-US" sz="2000" dirty="0" err="1"/>
              <a:t>seguir</a:t>
            </a:r>
            <a:r>
              <a:rPr lang="en-US" sz="2000" dirty="0"/>
              <a:t> </a:t>
            </a:r>
            <a:r>
              <a:rPr lang="en-US" sz="2000" dirty="0" err="1"/>
              <a:t>cria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3 </a:t>
            </a:r>
            <a:r>
              <a:rPr lang="en-US" sz="2000" dirty="0" err="1"/>
              <a:t>objetos</a:t>
            </a:r>
            <a:r>
              <a:rPr lang="en-US" sz="2000" dirty="0"/>
              <a:t> </a:t>
            </a:r>
            <a:r>
              <a:rPr lang="en-US" sz="2000" dirty="0" err="1"/>
              <a:t>abaixo</a:t>
            </a:r>
            <a:r>
              <a:rPr lang="en-US" sz="2000" dirty="0"/>
              <a:t>, </a:t>
            </a:r>
            <a:r>
              <a:rPr lang="en-US" sz="2000" dirty="0" err="1"/>
              <a:t>sendo</a:t>
            </a:r>
            <a:r>
              <a:rPr lang="en-US" sz="2000" dirty="0"/>
              <a:t> que a </a:t>
            </a:r>
            <a:r>
              <a:rPr lang="en-US" sz="2000" dirty="0" err="1"/>
              <a:t>variável</a:t>
            </a:r>
            <a:r>
              <a:rPr lang="en-US" sz="2000" dirty="0"/>
              <a:t> </a:t>
            </a:r>
            <a:r>
              <a:rPr lang="en-US" sz="2000" b="1" i="1" dirty="0"/>
              <a:t>in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 err="1"/>
              <a:t>dará</a:t>
            </a:r>
            <a:r>
              <a:rPr lang="en-US" sz="2000" dirty="0"/>
              <a:t> </a:t>
            </a:r>
            <a:r>
              <a:rPr lang="en-US" sz="2000" dirty="0" err="1"/>
              <a:t>acesso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objeto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figura</a:t>
            </a:r>
            <a:r>
              <a:rPr lang="en-US" sz="2000" dirty="0"/>
              <a:t> (o </a:t>
            </a:r>
            <a:r>
              <a:rPr lang="en-US" sz="2000" dirty="0" err="1"/>
              <a:t>última</a:t>
            </a:r>
            <a:r>
              <a:rPr lang="en-US" sz="2000" dirty="0"/>
              <a:t> a </a:t>
            </a:r>
            <a:r>
              <a:rPr lang="en-US" sz="2000" dirty="0" err="1"/>
              <a:t>ser</a:t>
            </a:r>
            <a:r>
              <a:rPr lang="en-US" sz="2000" dirty="0"/>
              <a:t> </a:t>
            </a:r>
            <a:r>
              <a:rPr lang="en-US" sz="2000" dirty="0" err="1"/>
              <a:t>criado</a:t>
            </a:r>
            <a:r>
              <a:rPr lang="en-US" sz="2000" dirty="0"/>
              <a:t>)</a:t>
            </a:r>
          </a:p>
          <a:p>
            <a:pPr algn="r"/>
            <a:r>
              <a:rPr lang="en-US" sz="2000" dirty="0"/>
              <a:t>  </a:t>
            </a:r>
          </a:p>
          <a:p>
            <a:pPr algn="r"/>
            <a:r>
              <a:rPr lang="en-US" sz="2000" b="1" i="1" dirty="0"/>
              <a:t>in = new </a:t>
            </a:r>
            <a:r>
              <a:rPr lang="en-US" sz="2000" b="1" i="1" dirty="0" err="1"/>
              <a:t>BufferedReader</a:t>
            </a:r>
            <a:r>
              <a:rPr lang="en-US" sz="2000" b="1" i="1" dirty="0"/>
              <a:t>(new </a:t>
            </a:r>
            <a:r>
              <a:rPr lang="en-US" sz="2000" b="1" i="1" dirty="0" err="1"/>
              <a:t>InputStreamReader</a:t>
            </a:r>
            <a:r>
              <a:rPr lang="en-US" sz="2000" b="1" i="1" dirty="0"/>
              <a:t>(</a:t>
            </a:r>
            <a:r>
              <a:rPr lang="en-US" sz="2000" b="1" i="1" dirty="0" err="1"/>
              <a:t>socket.getInputStream</a:t>
            </a:r>
            <a:r>
              <a:rPr lang="en-US" sz="2000" b="1" i="1" dirty="0"/>
              <a:t>()))</a:t>
            </a:r>
          </a:p>
          <a:p>
            <a:pPr algn="r"/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1870286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124096" y="2083279"/>
            <a:ext cx="11943807" cy="4694798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BufferedWritter</a:t>
            </a:r>
          </a:p>
          <a:p>
            <a:pPr algn="r"/>
            <a:endParaRPr lang="en-US" sz="32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pPr algn="r"/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   void write(char[] cbuf)</a:t>
            </a:r>
          </a:p>
          <a:p>
            <a:pPr algn="r"/>
            <a:endParaRPr lang="en-US" sz="32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C6A9BD41-A5AF-B04D-B608-13CADE1A05C6}"/>
              </a:ext>
            </a:extLst>
          </p:cNvPr>
          <p:cNvSpPr/>
          <p:nvPr/>
        </p:nvSpPr>
        <p:spPr>
          <a:xfrm>
            <a:off x="239179" y="2587991"/>
            <a:ext cx="5874337" cy="3734164"/>
          </a:xfrm>
          <a:prstGeom prst="ellipse">
            <a:avLst/>
          </a:prstGeom>
          <a:solidFill>
            <a:schemeClr val="accent6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lang="en-US" sz="28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OutputStreamWritter</a:t>
            </a:r>
          </a:p>
          <a:p>
            <a:endParaRPr lang="en-US" sz="1000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write(String str)</a:t>
            </a:r>
          </a:p>
          <a:p>
            <a:r>
              <a:rPr lang="en-US" sz="28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write(char[] cbuf)</a:t>
            </a:r>
          </a:p>
          <a:p>
            <a:endParaRPr lang="en-US" sz="28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1016031" y="4729846"/>
            <a:ext cx="4301702" cy="1516109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24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2400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</a:t>
            </a:r>
            <a:r>
              <a:rPr lang="en-US" sz="24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write(byte[] b)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C9FB66-2706-E64F-AA18-B230C4B99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261FC0-D278-6D4A-960A-7DB616BC1D77}"/>
              </a:ext>
            </a:extLst>
          </p:cNvPr>
          <p:cNvSpPr txBox="1"/>
          <p:nvPr/>
        </p:nvSpPr>
        <p:spPr>
          <a:xfrm>
            <a:off x="2261950" y="760763"/>
            <a:ext cx="9805953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000" dirty="0"/>
              <a:t>O </a:t>
            </a:r>
            <a:r>
              <a:rPr lang="en-US" sz="2000" dirty="0" err="1"/>
              <a:t>código</a:t>
            </a:r>
            <a:r>
              <a:rPr lang="en-US" sz="2000" dirty="0"/>
              <a:t> a </a:t>
            </a:r>
            <a:r>
              <a:rPr lang="en-US" sz="2000" dirty="0" err="1"/>
              <a:t>seguir</a:t>
            </a:r>
            <a:r>
              <a:rPr lang="en-US" sz="2000" dirty="0"/>
              <a:t> </a:t>
            </a:r>
            <a:r>
              <a:rPr lang="en-US" sz="2000" dirty="0" err="1"/>
              <a:t>cria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3 </a:t>
            </a:r>
            <a:r>
              <a:rPr lang="en-US" sz="2000" dirty="0" err="1"/>
              <a:t>objetos</a:t>
            </a:r>
            <a:r>
              <a:rPr lang="en-US" sz="2000" dirty="0"/>
              <a:t> </a:t>
            </a:r>
            <a:r>
              <a:rPr lang="en-US" sz="2000" dirty="0" err="1"/>
              <a:t>abaixo</a:t>
            </a:r>
            <a:r>
              <a:rPr lang="en-US" sz="2000" dirty="0"/>
              <a:t>, </a:t>
            </a:r>
            <a:r>
              <a:rPr lang="en-US" sz="2000" dirty="0" err="1"/>
              <a:t>sendo</a:t>
            </a:r>
            <a:r>
              <a:rPr lang="en-US" sz="2000" dirty="0"/>
              <a:t> que a </a:t>
            </a:r>
            <a:r>
              <a:rPr lang="en-US" sz="2000" dirty="0" err="1"/>
              <a:t>variável</a:t>
            </a:r>
            <a:r>
              <a:rPr lang="en-US" sz="2000" dirty="0"/>
              <a:t> </a:t>
            </a:r>
            <a:r>
              <a:rPr lang="en-US" sz="2000" b="1" i="1" dirty="0"/>
              <a:t>out</a:t>
            </a:r>
            <a:r>
              <a:rPr lang="en-US" sz="2000" dirty="0"/>
              <a:t> </a:t>
            </a:r>
            <a:br>
              <a:rPr lang="en-US" sz="2000" dirty="0"/>
            </a:br>
            <a:r>
              <a:rPr lang="en-US" sz="2000" dirty="0" err="1"/>
              <a:t>dará</a:t>
            </a:r>
            <a:r>
              <a:rPr lang="en-US" sz="2000" dirty="0"/>
              <a:t> </a:t>
            </a:r>
            <a:r>
              <a:rPr lang="en-US" sz="2000" dirty="0" err="1"/>
              <a:t>acesso</a:t>
            </a:r>
            <a:r>
              <a:rPr lang="en-US" sz="2000" dirty="0"/>
              <a:t> </a:t>
            </a:r>
            <a:r>
              <a:rPr lang="en-US" sz="2000" dirty="0" err="1"/>
              <a:t>ao</a:t>
            </a:r>
            <a:r>
              <a:rPr lang="en-US" sz="2000" dirty="0"/>
              <a:t> </a:t>
            </a:r>
            <a:r>
              <a:rPr lang="en-US" sz="2000" dirty="0" err="1"/>
              <a:t>objeto</a:t>
            </a:r>
            <a:r>
              <a:rPr lang="en-US" sz="2000" dirty="0"/>
              <a:t> </a:t>
            </a:r>
            <a:r>
              <a:rPr lang="en-US" sz="2000" dirty="0" err="1"/>
              <a:t>maior</a:t>
            </a:r>
            <a:r>
              <a:rPr lang="en-US" sz="2000" dirty="0"/>
              <a:t> </a:t>
            </a:r>
            <a:r>
              <a:rPr lang="en-US" sz="2000" dirty="0" err="1"/>
              <a:t>na</a:t>
            </a:r>
            <a:r>
              <a:rPr lang="en-US" sz="2000" dirty="0"/>
              <a:t> </a:t>
            </a:r>
            <a:r>
              <a:rPr lang="en-US" sz="2000" dirty="0" err="1"/>
              <a:t>figura</a:t>
            </a:r>
            <a:r>
              <a:rPr lang="en-US" sz="2000" dirty="0"/>
              <a:t> (o </a:t>
            </a:r>
            <a:r>
              <a:rPr lang="en-US" sz="2000" dirty="0" err="1"/>
              <a:t>última</a:t>
            </a:r>
            <a:r>
              <a:rPr lang="en-US" sz="2000" dirty="0"/>
              <a:t> a </a:t>
            </a:r>
            <a:r>
              <a:rPr lang="en-US" sz="2000" dirty="0" err="1"/>
              <a:t>ser</a:t>
            </a:r>
            <a:r>
              <a:rPr lang="en-US" sz="2000" dirty="0"/>
              <a:t> </a:t>
            </a:r>
            <a:r>
              <a:rPr lang="en-US" sz="2000" dirty="0" err="1"/>
              <a:t>criado</a:t>
            </a:r>
            <a:r>
              <a:rPr lang="en-US" sz="2000" dirty="0"/>
              <a:t>)</a:t>
            </a:r>
            <a:br>
              <a:rPr lang="en-US" sz="2000" dirty="0"/>
            </a:br>
            <a:endParaRPr lang="en-US" sz="2000" b="1" dirty="0"/>
          </a:p>
          <a:p>
            <a:pPr algn="r"/>
            <a:r>
              <a:rPr lang="en-US" sz="2000" b="1" i="1" dirty="0"/>
              <a:t>out = new </a:t>
            </a:r>
            <a:r>
              <a:rPr lang="en-US" sz="2000" b="1" i="1" dirty="0" err="1"/>
              <a:t>BufferedWriter</a:t>
            </a:r>
            <a:r>
              <a:rPr lang="en-US" sz="2000" b="1" i="1" dirty="0"/>
              <a:t>(new </a:t>
            </a:r>
            <a:r>
              <a:rPr lang="en-US" sz="2000" b="1" i="1" dirty="0" err="1"/>
              <a:t>OutputStreamWriter</a:t>
            </a:r>
            <a:r>
              <a:rPr lang="en-US" sz="2000" b="1" i="1" dirty="0"/>
              <a:t>(</a:t>
            </a:r>
            <a:r>
              <a:rPr lang="en-US" sz="2000" b="1" i="1" dirty="0" err="1"/>
              <a:t>socket.getOutputStream</a:t>
            </a:r>
            <a:r>
              <a:rPr lang="en-US" sz="2000" b="1" i="1" dirty="0"/>
              <a:t>()))</a:t>
            </a:r>
          </a:p>
          <a:p>
            <a:pPr algn="r"/>
            <a:endParaRPr lang="pt-BR" sz="2000" b="1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5625114A-F0A9-8846-A19F-2578E3ECB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</p:spTree>
    <p:extLst>
      <p:ext uri="{BB962C8B-B14F-4D97-AF65-F5344CB8AC3E}">
        <p14:creationId xmlns:p14="http://schemas.microsoft.com/office/powerpoint/2010/main" val="228980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6" grpId="0" animBg="1"/>
      <p:bldP spid="4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>
            <a:extLst>
              <a:ext uri="{FF2B5EF4-FFF2-40B4-BE49-F238E27FC236}">
                <a16:creationId xmlns:a16="http://schemas.microsoft.com/office/drawing/2014/main" id="{1CA81AD7-4DF1-6A46-8707-FCE0401870CA}"/>
              </a:ext>
            </a:extLst>
          </p:cNvPr>
          <p:cNvSpPr/>
          <p:nvPr/>
        </p:nvSpPr>
        <p:spPr>
          <a:xfrm>
            <a:off x="248192" y="2537103"/>
            <a:ext cx="11943807" cy="4181727"/>
          </a:xfrm>
          <a:prstGeom prst="ellipse">
            <a:avLst/>
          </a:prstGeom>
          <a:solidFill>
            <a:schemeClr val="accent1"/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r"/>
            <a:r>
              <a:rPr lang="en-US" sz="36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PrintWriter</a:t>
            </a:r>
          </a:p>
          <a:p>
            <a:pPr algn="r"/>
            <a:endParaRPr lang="en-US" sz="3600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endParaRPr lang="en-US" sz="3600" i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  <a:p>
            <a:pPr algn="r"/>
            <a:r>
              <a:rPr lang="en-US" sz="36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println(String s)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42124E18-9623-B14C-B459-C2215350453A}"/>
              </a:ext>
            </a:extLst>
          </p:cNvPr>
          <p:cNvSpPr/>
          <p:nvPr/>
        </p:nvSpPr>
        <p:spPr>
          <a:xfrm>
            <a:off x="391422" y="3352487"/>
            <a:ext cx="5704578" cy="2509094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r"/>
            <a:r>
              <a:rPr lang="en-US" sz="3200" b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OutputStream</a:t>
            </a:r>
          </a:p>
          <a:p>
            <a:pPr algn="r"/>
            <a:br>
              <a:rPr lang="en-US" sz="3200" dirty="0">
                <a:solidFill>
                  <a:schemeClr val="tx1">
                    <a:lumMod val="95000"/>
                    <a:lumOff val="5000"/>
                  </a:schemeClr>
                </a:solidFill>
              </a:rPr>
            </a:br>
            <a:r>
              <a:rPr lang="en-US" sz="3200" i="1" dirty="0">
                <a:solidFill>
                  <a:schemeClr val="tx1">
                    <a:lumMod val="95000"/>
                    <a:lumOff val="5000"/>
                  </a:schemeClr>
                </a:solidFill>
              </a:rPr>
              <a:t>void write(byte[] b)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D3B299-408A-664F-80A9-F68CB0EFEC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4B237BA-6E98-254F-9ABE-31A98FD0BF1C}"/>
              </a:ext>
            </a:extLst>
          </p:cNvPr>
          <p:cNvSpPr txBox="1"/>
          <p:nvPr/>
        </p:nvSpPr>
        <p:spPr>
          <a:xfrm>
            <a:off x="2822337" y="882921"/>
            <a:ext cx="9121471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400" dirty="0" err="1"/>
              <a:t>Felizmente</a:t>
            </a:r>
            <a:r>
              <a:rPr lang="en-US" sz="2400" dirty="0"/>
              <a:t>, para o </a:t>
            </a:r>
            <a:r>
              <a:rPr lang="en-US" sz="2400" i="1" dirty="0" err="1"/>
              <a:t>OutputStream</a:t>
            </a:r>
            <a:r>
              <a:rPr lang="en-US" sz="2400" dirty="0"/>
              <a:t> </a:t>
            </a:r>
            <a:r>
              <a:rPr lang="en-US" sz="2400" dirty="0" err="1"/>
              <a:t>conseguimos</a:t>
            </a:r>
            <a:r>
              <a:rPr lang="en-US" sz="2400" dirty="0"/>
              <a:t> </a:t>
            </a:r>
            <a:r>
              <a:rPr lang="en-US" sz="2400" dirty="0" err="1"/>
              <a:t>simplificar</a:t>
            </a:r>
            <a:r>
              <a:rPr lang="en-US" sz="2400" dirty="0"/>
              <a:t> o </a:t>
            </a:r>
            <a:br>
              <a:rPr lang="en-US" sz="2400" dirty="0"/>
            </a:br>
            <a:r>
              <a:rPr lang="en-US" sz="2400" dirty="0" err="1"/>
              <a:t>processo</a:t>
            </a:r>
            <a:r>
              <a:rPr lang="en-US" sz="2400" dirty="0"/>
              <a:t> </a:t>
            </a:r>
            <a:r>
              <a:rPr lang="en-US" sz="2400" dirty="0" err="1"/>
              <a:t>criando</a:t>
            </a:r>
            <a:r>
              <a:rPr lang="en-US" sz="2400" dirty="0"/>
              <a:t> </a:t>
            </a:r>
            <a:r>
              <a:rPr lang="en-US" sz="2400" dirty="0" err="1"/>
              <a:t>apenas</a:t>
            </a:r>
            <a:r>
              <a:rPr lang="en-US" sz="2400" dirty="0"/>
              <a:t> 2 </a:t>
            </a:r>
            <a:r>
              <a:rPr lang="en-US" sz="2400" dirty="0" err="1"/>
              <a:t>objetos</a:t>
            </a:r>
            <a:r>
              <a:rPr lang="en-US" sz="2400" dirty="0"/>
              <a:t>.</a:t>
            </a:r>
          </a:p>
          <a:p>
            <a:pPr algn="r"/>
            <a:endParaRPr lang="en-US" sz="2400" b="1" dirty="0"/>
          </a:p>
          <a:p>
            <a:pPr algn="r"/>
            <a:r>
              <a:rPr lang="en-US" sz="2400" b="1" i="1" dirty="0"/>
              <a:t>out = new PrintWriter(</a:t>
            </a:r>
            <a:r>
              <a:rPr lang="en-US" sz="2400" b="1" i="1" dirty="0" err="1"/>
              <a:t>socket.getOutputStream</a:t>
            </a:r>
            <a:r>
              <a:rPr lang="en-US" sz="2400" b="1" i="1" dirty="0"/>
              <a:t>())</a:t>
            </a:r>
          </a:p>
          <a:p>
            <a:pPr algn="r"/>
            <a:endParaRPr lang="pt-BR" sz="2400" b="1" dirty="0"/>
          </a:p>
        </p:txBody>
      </p:sp>
      <p:sp>
        <p:nvSpPr>
          <p:cNvPr id="10" name="Title 8">
            <a:extLst>
              <a:ext uri="{FF2B5EF4-FFF2-40B4-BE49-F238E27FC236}">
                <a16:creationId xmlns:a16="http://schemas.microsoft.com/office/drawing/2014/main" id="{E62C29F9-36F5-2546-A4DB-14B35582CB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1370" y="57536"/>
            <a:ext cx="5822430" cy="916826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Objetos InputStream</a:t>
            </a:r>
          </a:p>
        </p:txBody>
      </p:sp>
    </p:spTree>
    <p:extLst>
      <p:ext uri="{BB962C8B-B14F-4D97-AF65-F5344CB8AC3E}">
        <p14:creationId xmlns:p14="http://schemas.microsoft.com/office/powerpoint/2010/main" val="895568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Objetos InputStream/OutputStream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5861" y="2133600"/>
            <a:ext cx="10828751" cy="4560498"/>
          </a:xfrm>
        </p:spPr>
        <p:txBody>
          <a:bodyPr>
            <a:noAutofit/>
          </a:bodyPr>
          <a:lstStyle/>
          <a:p>
            <a:r>
              <a:rPr lang="pt-BR" sz="2800" dirty="0"/>
              <a:t>Cada objeto criado adiciona funcionalidades ao objeto anterior</a:t>
            </a:r>
          </a:p>
          <a:p>
            <a:r>
              <a:rPr lang="pt-BR" sz="2800" dirty="0"/>
              <a:t>É utilizado o conceito de composição e não de herança da POO</a:t>
            </a:r>
          </a:p>
          <a:p>
            <a:r>
              <a:rPr lang="pt-BR" sz="2800" dirty="0"/>
              <a:t>Criar vários objetos é algo cansativo e improdutivo</a:t>
            </a:r>
          </a:p>
          <a:p>
            <a:r>
              <a:rPr lang="pt-BR" sz="2800" dirty="0"/>
              <a:t>Parece que o Java complica demais as coisas</a:t>
            </a:r>
          </a:p>
          <a:p>
            <a:r>
              <a:rPr lang="pt-BR" sz="2800" dirty="0"/>
              <a:t>Isto é apenas a implementação do padrão de projeto </a:t>
            </a:r>
            <a:r>
              <a:rPr lang="pt-BR" sz="2800" i="1" dirty="0"/>
              <a:t>Decorator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BAFE8F-AD75-3E46-92CF-D782D79374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45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Objetivo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sz="2800" dirty="0"/>
              <a:t>Desenvolver aplicação de bate-papo que envia e recebe mensagens pela rede</a:t>
            </a:r>
          </a:p>
          <a:p>
            <a:r>
              <a:rPr lang="pt-BR" sz="2800" dirty="0"/>
              <a:t>Entender os conceitos de Sockets, InputStream e OutputStream, requisições bloqueantes (blocking) e Threads</a:t>
            </a:r>
          </a:p>
          <a:p>
            <a:endParaRPr lang="pt-BR" sz="2800" dirty="0"/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75791" y="764373"/>
            <a:ext cx="9730409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Objetos </a:t>
            </a:r>
            <a:br>
              <a:rPr lang="pt-BR" b="1" dirty="0"/>
            </a:br>
            <a:r>
              <a:rPr lang="pt-BR" b="1" dirty="0" err="1"/>
              <a:t>InputStream</a:t>
            </a:r>
            <a:r>
              <a:rPr lang="pt-BR" b="1" dirty="0"/>
              <a:t>/ OutputStream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6104" y="2133600"/>
            <a:ext cx="10868508" cy="4508740"/>
          </a:xfrm>
        </p:spPr>
        <p:txBody>
          <a:bodyPr>
            <a:noAutofit/>
          </a:bodyPr>
          <a:lstStyle/>
          <a:p>
            <a:r>
              <a:rPr lang="pt-BR" sz="2800" dirty="0"/>
              <a:t>Apesar de atualmente podermos criar um objeto como </a:t>
            </a:r>
            <a:r>
              <a:rPr lang="pt-BR" sz="2800" i="1" dirty="0"/>
              <a:t>BufferedReader</a:t>
            </a:r>
            <a:r>
              <a:rPr lang="pt-BR" sz="2800" dirty="0"/>
              <a:t> usando apenas uma linha de código, isto não é possível para projetos usando as classes </a:t>
            </a:r>
            <a:r>
              <a:rPr lang="pt-BR" sz="2800" i="1" dirty="0"/>
              <a:t>ServerSocket</a:t>
            </a:r>
            <a:r>
              <a:rPr lang="pt-BR" sz="2800" dirty="0"/>
              <a:t> e </a:t>
            </a:r>
            <a:r>
              <a:rPr lang="pt-BR" sz="2800" i="1" dirty="0"/>
              <a:t>Socket</a:t>
            </a:r>
            <a:r>
              <a:rPr lang="pt-BR" sz="2800" dirty="0"/>
              <a:t> que vêm desde a 1ª versão da linguagem Java.</a:t>
            </a:r>
          </a:p>
          <a:p>
            <a:r>
              <a:rPr lang="pt-BR" sz="2800" dirty="0"/>
              <a:t>Padrões de Projeto é um assunto avançado</a:t>
            </a:r>
          </a:p>
          <a:p>
            <a:r>
              <a:rPr lang="pt-BR" sz="2800" dirty="0"/>
              <a:t>Ver livros como</a:t>
            </a:r>
            <a:r>
              <a:rPr lang="pt-BR" sz="2800" i="1" dirty="0"/>
              <a:t> “</a:t>
            </a:r>
            <a:r>
              <a:rPr lang="en-US" sz="2800" dirty="0"/>
              <a:t>Padrões de Projetos: Soluções Reutilizáveis de Software Orientado a Objetos</a:t>
            </a:r>
            <a:r>
              <a:rPr lang="pt-BR" sz="2800" i="1" dirty="0"/>
              <a:t>”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6773E3E-7AF2-1141-8E4C-B87C9F3A7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61832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4887" y="2075649"/>
            <a:ext cx="10669725" cy="4566691"/>
          </a:xfrm>
        </p:spPr>
        <p:txBody>
          <a:bodyPr>
            <a:noAutofit/>
          </a:bodyPr>
          <a:lstStyle/>
          <a:p>
            <a:r>
              <a:rPr lang="en-US" sz="2800" dirty="0"/>
              <a:t>Indica que, quando uma determinada função é chamada, a execução do código - após a linha onde a chamada foi feita - não continua até que tal função retorne (finalize sua execução)</a:t>
            </a:r>
          </a:p>
          <a:p>
            <a:r>
              <a:rPr lang="en-US" sz="2800" dirty="0"/>
              <a:t>Este é o modelo de execução que você provavelmente aprendeu com sua primeira linguagem de programação</a:t>
            </a:r>
          </a:p>
          <a:p>
            <a:r>
              <a:rPr lang="en-US" sz="2800" dirty="0"/>
              <a:t>Se você aprendeu a fazer teste de mesa, tais testes baseiam-se em chamadas bloqueantes</a:t>
            </a:r>
            <a:endParaRPr lang="pt-BR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73E577-D7D9-2746-8B05-CA28539C70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971364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61391" y="2075649"/>
            <a:ext cx="10643221" cy="4566691"/>
          </a:xfrm>
        </p:spPr>
        <p:txBody>
          <a:bodyPr>
            <a:noAutofit/>
          </a:bodyPr>
          <a:lstStyle/>
          <a:p>
            <a:r>
              <a:rPr lang="en-US" sz="2800" dirty="0"/>
              <a:t>Se a função chamada precisa aguardar para ter acesso a algum recurso compartilhado (como um arquivo, conexão de rede, teclado, monitor, CPU, etc), a execução do código não continua enquanto o acesso não for concedido</a:t>
            </a:r>
          </a:p>
          <a:p>
            <a:r>
              <a:rPr lang="en-US" sz="2800" dirty="0"/>
              <a:t>Apesar de atrasar a execução da aplicação, isto facilita muito o desenvolvimento</a:t>
            </a:r>
          </a:p>
          <a:p>
            <a:r>
              <a:rPr lang="en-US" sz="2800" dirty="0"/>
              <a:t>Temos mais facilidade em pensar de forma sequencial e escrever nossos algoritmos assim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EAFC0C-168F-9149-AD5F-824661C7FD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874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b="1" dirty="0"/>
              <a:t>Requisições Bloqueantes (Blocking)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617" y="2218544"/>
            <a:ext cx="10788995" cy="4423796"/>
          </a:xfrm>
        </p:spPr>
        <p:txBody>
          <a:bodyPr>
            <a:noAutofit/>
          </a:bodyPr>
          <a:lstStyle/>
          <a:p>
            <a:r>
              <a:rPr lang="en-US" sz="2800" dirty="0"/>
              <a:t>Sabemos que cada linha de código é executada sequencialmente</a:t>
            </a:r>
          </a:p>
          <a:p>
            <a:r>
              <a:rPr lang="en-US" sz="2800" dirty="0"/>
              <a:t>A próxima linha só é executada quando a anterior terminar</a:t>
            </a:r>
          </a:p>
          <a:p>
            <a:endParaRPr lang="pt-BR" sz="2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uiExpand="1" build="p"/>
      <p:bldP spid="2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06DD38-EDB2-EA4C-A8BC-CD01ADC43A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70431" y="937316"/>
            <a:ext cx="8915399" cy="2491684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pPr algn="ctr"/>
            <a:r>
              <a:rPr lang="pt-BR" sz="5400" b="1" dirty="0">
                <a:solidFill>
                  <a:schemeClr val="bg2"/>
                </a:solidFill>
              </a:rPr>
              <a:t>Threads: trilhas/</a:t>
            </a:r>
            <a:r>
              <a:rPr lang="pt-BR" sz="5400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rgbClr val="6D6E71"/>
                  </a:outerShdw>
                </a:effectLst>
              </a:rPr>
              <a:t>caminhos</a:t>
            </a:r>
            <a:r>
              <a:rPr lang="pt-BR" sz="5400" b="1" dirty="0">
                <a:solidFill>
                  <a:schemeClr val="bg2"/>
                </a:solidFill>
              </a:rPr>
              <a:t> de execução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4BF33B9D-A320-814F-8F0C-7B3F0A82D2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8993" y="5324423"/>
            <a:ext cx="8915399" cy="860400"/>
          </a:xfrm>
        </p:spPr>
        <p:txBody>
          <a:bodyPr>
            <a:normAutofit fontScale="62500" lnSpcReduction="20000"/>
          </a:bodyPr>
          <a:lstStyle/>
          <a:p>
            <a:pPr algn="ctr"/>
            <a:r>
              <a:rPr lang="pt-BR" sz="54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Como resolver o problema de requisições bloqueantes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BA4834-B375-1C48-AC52-2E78FEE3E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324478267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B83B0A7-965B-7B4D-9ED9-855A433FE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953239"/>
            <a:ext cx="10815064" cy="4337381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Recurso de SOs convencionais que permite a aplicações executarem várias tarefas simultaneamente </a:t>
            </a:r>
            <a:r>
              <a:rPr lang="pt-BR" sz="3200" b="1" dirty="0">
                <a:solidFill>
                  <a:schemeClr val="bg2"/>
                </a:solidFill>
              </a:rPr>
              <a:t>(</a:t>
            </a:r>
            <a:r>
              <a:rPr lang="pt-BR" sz="3200" b="1" dirty="0">
                <a:solidFill>
                  <a:schemeClr val="bg2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3200" b="1" dirty="0">
                <a:solidFill>
                  <a:schemeClr val="bg2"/>
                </a:solidFill>
              </a:rPr>
              <a:t>)</a:t>
            </a:r>
            <a:endParaRPr lang="pt-BR" sz="32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Se existirem várias CPUs (ou núcleos de CPU) disponíveis, cada thread pode ser executada por uma CPU difererente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Se não existirem ou as existentes estiverem ocupadas, o SO alterna entre uma tarefa e outra (o que é o mais provável)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9604EAF-C659-DD47-BFB7-16DC6E707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</p:spTree>
    <p:extLst>
      <p:ext uri="{BB962C8B-B14F-4D97-AF65-F5344CB8AC3E}">
        <p14:creationId xmlns:p14="http://schemas.microsoft.com/office/powerpoint/2010/main" val="41140704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1892437"/>
            <a:ext cx="10710133" cy="396871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Esta alternância é o que permite, por exemplo, que você baixe vários arquivos no navegador, escute música e redija um documento simultaneamente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Um SO que permite essa alternância entre aplicações é chamado de multi-tarefa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Exemplos incluem:  Microsoft Windows, Linux, Apple macOS, </a:t>
            </a:r>
            <a:r>
              <a:rPr lang="pt-BR" sz="3200" b="1" dirty="0">
                <a:solidFill>
                  <a:schemeClr val="bg2"/>
                </a:solidFill>
              </a:rPr>
              <a:t>Google 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Android e </a:t>
            </a:r>
            <a:r>
              <a:rPr lang="pt-BR" sz="3200" b="1" dirty="0">
                <a:solidFill>
                  <a:schemeClr val="bg2"/>
                </a:solidFill>
              </a:rPr>
              <a:t>Apple 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iOS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842915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4479" y="2087308"/>
            <a:ext cx="10710133" cy="4073647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Autofit/>
          </a:bodyPr>
          <a:lstStyle/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No entanto, como a alternância é tão rápida, não percebemos que uma aplicação parou enquanto outra está em execução (a não ser que seu computador esteja realmente sobrecarregado)</a:t>
            </a:r>
          </a:p>
          <a:p>
            <a:r>
              <a:rPr lang="pt-BR" sz="3200" b="1" dirty="0">
                <a:solidFill>
                  <a:schemeClr val="bg2"/>
                </a:solidFill>
              </a:rPr>
              <a:t>Cada </a:t>
            </a:r>
            <a:r>
              <a:rPr lang="pt-BR" sz="3200" b="1" i="1" dirty="0">
                <a:solidFill>
                  <a:schemeClr val="bg2"/>
                </a:solidFill>
              </a:rPr>
              <a:t>Thread</a:t>
            </a:r>
            <a:r>
              <a:rPr lang="pt-BR" sz="3200" b="1" dirty="0">
                <a:solidFill>
                  <a:schemeClr val="bg2"/>
                </a:solidFill>
              </a:rPr>
              <a:t> adicional normalmente deve ser criada pelo programador para executar uma determinada tarefa em paralelo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ED181CF-CABA-4648-B858-3E292C826B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12" name="Title 3">
            <a:extLst>
              <a:ext uri="{FF2B5EF4-FFF2-40B4-BE49-F238E27FC236}">
                <a16:creationId xmlns:a16="http://schemas.microsoft.com/office/drawing/2014/main" id="{5BC74FE9-3C3A-A045-9DEE-87B0562CE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677215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8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Content Placeholder 30">
            <a:extLst>
              <a:ext uri="{FF2B5EF4-FFF2-40B4-BE49-F238E27FC236}">
                <a16:creationId xmlns:a16="http://schemas.microsoft.com/office/drawing/2014/main" id="{587CE64D-2D7E-BD4A-8AA6-5A9453FE09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557" y="1845766"/>
            <a:ext cx="10830055" cy="3940435"/>
          </a:xfrm>
          <a:effectLst>
            <a:outerShdw blurRad="50800" dist="50800" dir="5400000" algn="ctr" rotWithShape="0">
              <a:schemeClr val="tx1"/>
            </a:outerShdw>
          </a:effectLst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2"/>
                </a:solidFill>
              </a:rPr>
              <a:t>Toda aplicação tem ao menos uma </a:t>
            </a:r>
            <a:r>
              <a:rPr lang="pt-BR" sz="3200" b="1" i="1" dirty="0">
                <a:solidFill>
                  <a:schemeClr val="bg2"/>
                </a:solidFill>
              </a:rPr>
              <a:t>Thread</a:t>
            </a:r>
            <a:r>
              <a:rPr lang="pt-BR" sz="3200" b="1" dirty="0">
                <a:solidFill>
                  <a:schemeClr val="bg2"/>
                </a:solidFill>
              </a:rPr>
              <a:t> que é criada automaticamente quando é iniciada.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Esta é chamada de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principal 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Na plataforma Java, a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Java Virtual Machine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(JVM) cria tal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</a:t>
            </a:r>
          </a:p>
          <a:p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O código das </a:t>
            </a:r>
            <a:r>
              <a:rPr lang="pt-BR" sz="3200" b="1" i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Threads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 é o que de fato é executado pelo processador (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Tanenbaum, 2009</a:t>
            </a:r>
            <a:r>
              <a:rPr lang="pt-BR" sz="3200" b="1" dirty="0">
                <a:solidFill>
                  <a:schemeClr val="bg2"/>
                </a:solidFill>
                <a:latin typeface="+mj-lt"/>
                <a:ea typeface="+mj-ea"/>
                <a:cs typeface="+mj-cs"/>
              </a:rPr>
              <a:t>)</a:t>
            </a:r>
          </a:p>
          <a:p>
            <a:endParaRPr lang="pt-BR" sz="3200" b="1" dirty="0">
              <a:solidFill>
                <a:schemeClr val="bg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A6633ED-6CCA-6B41-B9FA-4C35239882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D2F4627-1183-5549-B9FB-60FDA748887C}"/>
              </a:ext>
            </a:extLst>
          </p:cNvPr>
          <p:cNvSpPr txBox="1"/>
          <p:nvPr/>
        </p:nvSpPr>
        <p:spPr>
          <a:xfrm>
            <a:off x="5210353" y="6485490"/>
            <a:ext cx="34355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2"/>
                </a:solidFill>
              </a:rPr>
              <a:t>Imagem: https://veraluz.pt/a-encruzilhada/</a:t>
            </a:r>
          </a:p>
        </p:txBody>
      </p:sp>
      <p:sp>
        <p:nvSpPr>
          <p:cNvPr id="9" name="Title 3">
            <a:extLst>
              <a:ext uri="{FF2B5EF4-FFF2-40B4-BE49-F238E27FC236}">
                <a16:creationId xmlns:a16="http://schemas.microsoft.com/office/drawing/2014/main" id="{1BD8A652-DD73-A640-AB20-7039DF2845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633" y="579140"/>
            <a:ext cx="11234789" cy="1280890"/>
          </a:xfrm>
          <a:effectLst>
            <a:outerShdw blurRad="50800" dist="50800" dir="5400000" algn="ctr" rotWithShape="0">
              <a:srgbClr val="6D6E71"/>
            </a:outerShdw>
          </a:effectLst>
        </p:spPr>
        <p:txBody>
          <a:bodyPr/>
          <a:lstStyle/>
          <a:p>
            <a:r>
              <a:rPr lang="pt-BR" b="1" dirty="0">
                <a:solidFill>
                  <a:schemeClr val="bg2"/>
                </a:solidFill>
                <a:effectLst>
                  <a:outerShdw blurRad="50800" dist="50800" dir="5400000" algn="ctr" rotWithShape="0">
                    <a:schemeClr val="bg1">
                      <a:lumMod val="50000"/>
                      <a:lumOff val="50000"/>
                    </a:schemeClr>
                  </a:outerShdw>
                </a:effectLst>
              </a:rPr>
              <a:t>Threads: trilhas/caminhos de execução</a:t>
            </a:r>
            <a:endParaRPr lang="pt-BR" dirty="0">
              <a:solidFill>
                <a:schemeClr val="bg2"/>
              </a:solidFill>
              <a:effectLst>
                <a:outerShdw blurRad="50800" dist="50800" dir="5400000" algn="ctr" rotWithShape="0">
                  <a:schemeClr val="bg1">
                    <a:lumMod val="50000"/>
                    <a:lumOff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101897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uiExpand="1" build="p"/>
      <p:bldP spid="31" grpId="1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08B1526-B71D-1442-AA92-E620FDBB67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2645A0F-8EBE-8E4F-9D5E-3E8222E157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13" name="Content Placeholder 1">
            <a:extLst>
              <a:ext uri="{FF2B5EF4-FFF2-40B4-BE49-F238E27FC236}">
                <a16:creationId xmlns:a16="http://schemas.microsoft.com/office/drawing/2014/main" id="{55CFAADE-0989-AB43-9C3B-0BC861FFE9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130" y="2218544"/>
            <a:ext cx="10709482" cy="4423796"/>
          </a:xfrm>
        </p:spPr>
        <p:txBody>
          <a:bodyPr>
            <a:noAutofit/>
          </a:bodyPr>
          <a:lstStyle/>
          <a:p>
            <a:r>
              <a:rPr lang="pt-BR" sz="2800" dirty="0"/>
              <a:t>O programador então não precisa escrever código para criar a </a:t>
            </a:r>
            <a:r>
              <a:rPr lang="pt-BR" sz="2800" i="1" dirty="0"/>
              <a:t>Thread </a:t>
            </a:r>
            <a:r>
              <a:rPr lang="pt-BR" sz="2800" dirty="0"/>
              <a:t>principal.</a:t>
            </a:r>
          </a:p>
          <a:p>
            <a:r>
              <a:rPr lang="pt-BR" sz="2800" dirty="0"/>
              <a:t>Ela a a </a:t>
            </a:r>
            <a:r>
              <a:rPr lang="pt-BR" sz="2800" i="1" dirty="0"/>
              <a:t>Thread</a:t>
            </a:r>
            <a:r>
              <a:rPr lang="pt-BR" sz="2800" dirty="0"/>
              <a:t> que inicia a aplicação.</a:t>
            </a:r>
          </a:p>
        </p:txBody>
      </p:sp>
    </p:spTree>
    <p:extLst>
      <p:ext uri="{BB962C8B-B14F-4D97-AF65-F5344CB8AC3E}">
        <p14:creationId xmlns:p14="http://schemas.microsoft.com/office/powerpoint/2010/main" val="2624129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3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Arquitetura Cliente/Servidor</a:t>
            </a:r>
            <a:endParaRPr lang="pt-BR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8782EBD-1415-0F4A-9755-9CBACA835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711CBD0-3E59-7648-888B-DF8628892D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50360" y="2435559"/>
            <a:ext cx="3347819" cy="4374327"/>
          </a:xfrm>
          <a:prstGeom prst="rect">
            <a:avLst/>
          </a:prstGeom>
        </p:spPr>
      </p:pic>
      <p:pic>
        <p:nvPicPr>
          <p:cNvPr id="9" name="Picture 8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A3D8408A-8093-F74B-BF0C-A37947358B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7103" y="2323160"/>
            <a:ext cx="2025947" cy="161099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8032210-9BC2-7249-84EA-7EF1242778B5}"/>
              </a:ext>
            </a:extLst>
          </p:cNvPr>
          <p:cNvSpPr txBox="1"/>
          <p:nvPr/>
        </p:nvSpPr>
        <p:spPr>
          <a:xfrm>
            <a:off x="9132226" y="1660643"/>
            <a:ext cx="13853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Servidor</a:t>
            </a:r>
          </a:p>
        </p:txBody>
      </p:sp>
      <p:pic>
        <p:nvPicPr>
          <p:cNvPr id="14" name="Picture 13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DA46CF85-F88A-3F42-877F-A4F791070C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44599" y="5368023"/>
            <a:ext cx="1584088" cy="1218767"/>
          </a:xfrm>
          <a:prstGeom prst="rect">
            <a:avLst/>
          </a:prstGeom>
        </p:spPr>
      </p:pic>
      <p:pic>
        <p:nvPicPr>
          <p:cNvPr id="20" name="Picture 19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266654D4-AFC7-584E-820F-DC20F9F3C3F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264" y="2323160"/>
            <a:ext cx="387338" cy="774676"/>
          </a:xfrm>
          <a:prstGeom prst="rect">
            <a:avLst/>
          </a:prstGeom>
        </p:spPr>
      </p:pic>
      <p:pic>
        <p:nvPicPr>
          <p:cNvPr id="21" name="Picture 20" descr="A close up of a computer&#13;&#10;&#13;&#10;Description automatically generated">
            <a:extLst>
              <a:ext uri="{FF2B5EF4-FFF2-40B4-BE49-F238E27FC236}">
                <a16:creationId xmlns:a16="http://schemas.microsoft.com/office/drawing/2014/main" id="{E9614C14-C173-6244-BE14-1BEE69C747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1232" y="3515995"/>
            <a:ext cx="2025947" cy="1610994"/>
          </a:xfrm>
          <a:prstGeom prst="rect">
            <a:avLst/>
          </a:prstGeom>
        </p:spPr>
      </p:pic>
      <p:pic>
        <p:nvPicPr>
          <p:cNvPr id="22" name="Picture 21" descr="Screen of a cell phone&#13;&#10;&#13;&#10;Description automatically generated">
            <a:extLst>
              <a:ext uri="{FF2B5EF4-FFF2-40B4-BE49-F238E27FC236}">
                <a16:creationId xmlns:a16="http://schemas.microsoft.com/office/drawing/2014/main" id="{7096CC58-690B-7245-9C13-083677318E3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83292" y="4897662"/>
            <a:ext cx="387338" cy="77467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DFF8F81-D279-B044-91FB-DD270747D90A}"/>
              </a:ext>
            </a:extLst>
          </p:cNvPr>
          <p:cNvSpPr txBox="1"/>
          <p:nvPr/>
        </p:nvSpPr>
        <p:spPr>
          <a:xfrm>
            <a:off x="3000459" y="1660643"/>
            <a:ext cx="137890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b="1" dirty="0"/>
              <a:t>Clientes</a:t>
            </a:r>
          </a:p>
        </p:txBody>
      </p:sp>
      <p:cxnSp>
        <p:nvCxnSpPr>
          <p:cNvPr id="31" name="Curved Connector 30">
            <a:extLst>
              <a:ext uri="{FF2B5EF4-FFF2-40B4-BE49-F238E27FC236}">
                <a16:creationId xmlns:a16="http://schemas.microsoft.com/office/drawing/2014/main" id="{22305F3C-9239-594E-B2DA-E177B33FECAA}"/>
              </a:ext>
            </a:extLst>
          </p:cNvPr>
          <p:cNvCxnSpPr>
            <a:stCxn id="22" idx="3"/>
            <a:endCxn id="7" idx="1"/>
          </p:cNvCxnSpPr>
          <p:nvPr/>
        </p:nvCxnSpPr>
        <p:spPr>
          <a:xfrm flipV="1">
            <a:off x="5070630" y="4622723"/>
            <a:ext cx="3179730" cy="662277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urved Connector 32">
            <a:extLst>
              <a:ext uri="{FF2B5EF4-FFF2-40B4-BE49-F238E27FC236}">
                <a16:creationId xmlns:a16="http://schemas.microsoft.com/office/drawing/2014/main" id="{FAAA226E-C7FE-2645-AC4D-92284A4EE6C8}"/>
              </a:ext>
            </a:extLst>
          </p:cNvPr>
          <p:cNvCxnSpPr>
            <a:stCxn id="20" idx="3"/>
            <a:endCxn id="7" idx="1"/>
          </p:cNvCxnSpPr>
          <p:nvPr/>
        </p:nvCxnSpPr>
        <p:spPr>
          <a:xfrm>
            <a:off x="5045602" y="2710498"/>
            <a:ext cx="3204758" cy="191222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Curved Connector 36">
            <a:extLst>
              <a:ext uri="{FF2B5EF4-FFF2-40B4-BE49-F238E27FC236}">
                <a16:creationId xmlns:a16="http://schemas.microsoft.com/office/drawing/2014/main" id="{6E67E5EC-88B7-E142-92D9-7D267184C1C1}"/>
              </a:ext>
            </a:extLst>
          </p:cNvPr>
          <p:cNvCxnSpPr>
            <a:endCxn id="7" idx="1"/>
          </p:cNvCxnSpPr>
          <p:nvPr/>
        </p:nvCxnSpPr>
        <p:spPr>
          <a:xfrm>
            <a:off x="4683292" y="4321492"/>
            <a:ext cx="3567068" cy="301231"/>
          </a:xfrm>
          <a:prstGeom prst="curvedConnector3">
            <a:avLst>
              <a:gd name="adj1" fmla="val 23881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urved Connector 38">
            <a:extLst>
              <a:ext uri="{FF2B5EF4-FFF2-40B4-BE49-F238E27FC236}">
                <a16:creationId xmlns:a16="http://schemas.microsoft.com/office/drawing/2014/main" id="{B1092BE2-194B-8D4C-B0AA-36EAD69B750F}"/>
              </a:ext>
            </a:extLst>
          </p:cNvPr>
          <p:cNvCxnSpPr>
            <a:stCxn id="9" idx="3"/>
          </p:cNvCxnSpPr>
          <p:nvPr/>
        </p:nvCxnSpPr>
        <p:spPr>
          <a:xfrm>
            <a:off x="2893050" y="3128657"/>
            <a:ext cx="5077758" cy="1494065"/>
          </a:xfrm>
          <a:prstGeom prst="curvedConnector3">
            <a:avLst/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Curved Connector 40">
            <a:extLst>
              <a:ext uri="{FF2B5EF4-FFF2-40B4-BE49-F238E27FC236}">
                <a16:creationId xmlns:a16="http://schemas.microsoft.com/office/drawing/2014/main" id="{EA772613-23A7-4043-BB8C-FBE9A62E88E5}"/>
              </a:ext>
            </a:extLst>
          </p:cNvPr>
          <p:cNvCxnSpPr>
            <a:cxnSpLocks/>
            <a:stCxn id="14" idx="3"/>
            <a:endCxn id="7" idx="1"/>
          </p:cNvCxnSpPr>
          <p:nvPr/>
        </p:nvCxnSpPr>
        <p:spPr>
          <a:xfrm flipV="1">
            <a:off x="3228687" y="4622723"/>
            <a:ext cx="5021673" cy="1354684"/>
          </a:xfrm>
          <a:prstGeom prst="curvedConnector3">
            <a:avLst>
              <a:gd name="adj1" fmla="val 69240"/>
            </a:avLst>
          </a:prstGeom>
          <a:ln w="34925">
            <a:solidFill>
              <a:srgbClr val="00B0F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35144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92831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4" name="Right Arrow 13">
            <a:extLst>
              <a:ext uri="{FF2B5EF4-FFF2-40B4-BE49-F238E27FC236}">
                <a16:creationId xmlns:a16="http://schemas.microsoft.com/office/drawing/2014/main" id="{0AD4B885-C547-FB47-BB34-89D076E307C0}"/>
              </a:ext>
            </a:extLst>
          </p:cNvPr>
          <p:cNvSpPr/>
          <p:nvPr/>
        </p:nvSpPr>
        <p:spPr>
          <a:xfrm rot="5400000">
            <a:off x="4788000" y="2376433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94715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01AC279B-9BF5-644A-836D-23211B5A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2554513-AF38-4245-A573-4FFED55DA3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8E68D6F6-7983-714E-9E3A-2CCEEB1D4D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23" y="4482063"/>
            <a:ext cx="11574826" cy="2384672"/>
          </a:xfrm>
        </p:spPr>
        <p:txBody>
          <a:bodyPr>
            <a:noAutofit/>
          </a:bodyPr>
          <a:lstStyle/>
          <a:p>
            <a:r>
              <a:rPr lang="pt-PT" sz="2600" dirty="0"/>
              <a:t>O programador pode criar </a:t>
            </a:r>
            <a:r>
              <a:rPr lang="pt-PT" sz="2600" i="1" dirty="0" err="1"/>
              <a:t>Threads</a:t>
            </a:r>
            <a:r>
              <a:rPr lang="pt-PT" sz="2600" dirty="0"/>
              <a:t> adicionais</a:t>
            </a:r>
          </a:p>
          <a:p>
            <a:r>
              <a:rPr lang="pt-PT" sz="2600" dirty="0"/>
              <a:t>Cada </a:t>
            </a:r>
            <a:r>
              <a:rPr lang="pt-PT" sz="2600" i="1" dirty="0" err="1"/>
              <a:t>Thread</a:t>
            </a:r>
            <a:r>
              <a:rPr lang="pt-PT" sz="2600" dirty="0"/>
              <a:t> pode executar uma tarefa diferente</a:t>
            </a:r>
          </a:p>
          <a:p>
            <a:r>
              <a:rPr lang="pt-PT" sz="2600" dirty="0"/>
              <a:t>Cada uma pode ter um código com diferentes níveis de complexidade computacional para executar</a:t>
            </a:r>
          </a:p>
          <a:p>
            <a:r>
              <a:rPr lang="pt-PT" sz="2600" dirty="0"/>
              <a:t>Podem executar mais rápida ou lentamente</a:t>
            </a:r>
            <a:endParaRPr lang="en-US" sz="2600" dirty="0"/>
          </a:p>
        </p:txBody>
      </p:sp>
    </p:spTree>
    <p:extLst>
      <p:ext uri="{BB962C8B-B14F-4D97-AF65-F5344CB8AC3E}">
        <p14:creationId xmlns:p14="http://schemas.microsoft.com/office/powerpoint/2010/main" val="32605633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3" name="Right Arrow 12">
            <a:extLst>
              <a:ext uri="{FF2B5EF4-FFF2-40B4-BE49-F238E27FC236}">
                <a16:creationId xmlns:a16="http://schemas.microsoft.com/office/drawing/2014/main" id="{2607E632-7D7D-4C4C-984D-BDA4742A8E69}"/>
              </a:ext>
            </a:extLst>
          </p:cNvPr>
          <p:cNvSpPr/>
          <p:nvPr/>
        </p:nvSpPr>
        <p:spPr>
          <a:xfrm rot="5400000">
            <a:off x="6808955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27674" y="1951484"/>
            <a:ext cx="1396232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4783664" y="2307422"/>
            <a:ext cx="2211231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0" name="Right Arrow 19">
            <a:extLst>
              <a:ext uri="{FF2B5EF4-FFF2-40B4-BE49-F238E27FC236}">
                <a16:creationId xmlns:a16="http://schemas.microsoft.com/office/drawing/2014/main" id="{99E4839C-B7C1-E942-8EB6-3390AAEFE2A5}"/>
              </a:ext>
            </a:extLst>
          </p:cNvPr>
          <p:cNvSpPr/>
          <p:nvPr/>
        </p:nvSpPr>
        <p:spPr>
          <a:xfrm rot="5400000">
            <a:off x="4779748" y="3999581"/>
            <a:ext cx="2221200" cy="1565999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1" name="Right Arrow 20">
            <a:extLst>
              <a:ext uri="{FF2B5EF4-FFF2-40B4-BE49-F238E27FC236}">
                <a16:creationId xmlns:a16="http://schemas.microsoft.com/office/drawing/2014/main" id="{4EE8D2D3-8E15-E941-ABEE-12D2B03152BB}"/>
              </a:ext>
            </a:extLst>
          </p:cNvPr>
          <p:cNvSpPr/>
          <p:nvPr/>
        </p:nvSpPr>
        <p:spPr>
          <a:xfrm rot="5400000">
            <a:off x="4987823" y="2100388"/>
            <a:ext cx="179716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C4806ADC-69FA-F546-9B4E-45464CD449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B9F881-515B-D943-903E-90FEC78254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16" name="Content Placeholder 1">
            <a:extLst>
              <a:ext uri="{FF2B5EF4-FFF2-40B4-BE49-F238E27FC236}">
                <a16:creationId xmlns:a16="http://schemas.microsoft.com/office/drawing/2014/main" id="{CEA5DA94-079A-8249-89FD-58B5736180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dirty="0"/>
              <a:t>Podem executar tem tempos diferentes</a:t>
            </a:r>
          </a:p>
          <a:p>
            <a:r>
              <a:rPr lang="pt-PT" sz="2600" dirty="0"/>
              <a:t>Isto depende de vários fatores como</a:t>
            </a:r>
            <a:r>
              <a:rPr lang="en-US" sz="2400" dirty="0"/>
              <a:t>: </a:t>
            </a:r>
            <a:r>
              <a:rPr lang="en-US" sz="2400" dirty="0" err="1"/>
              <a:t>prioridade</a:t>
            </a:r>
            <a:r>
              <a:rPr lang="en-US" sz="2400" dirty="0"/>
              <a:t> da </a:t>
            </a:r>
            <a:r>
              <a:rPr lang="en-US" sz="2400" i="1" dirty="0"/>
              <a:t>Thread</a:t>
            </a:r>
            <a:r>
              <a:rPr lang="en-US" sz="2400" dirty="0"/>
              <a:t>, </a:t>
            </a:r>
            <a:r>
              <a:rPr lang="en-US" sz="2400" dirty="0" err="1"/>
              <a:t>número</a:t>
            </a:r>
            <a:r>
              <a:rPr lang="en-US" sz="2400" dirty="0"/>
              <a:t> de </a:t>
            </a:r>
            <a:r>
              <a:rPr lang="en-US" sz="2400" i="1" dirty="0"/>
              <a:t>Threads</a:t>
            </a:r>
            <a:r>
              <a:rPr lang="en-US" sz="2400" dirty="0"/>
              <a:t> </a:t>
            </a:r>
            <a:r>
              <a:rPr lang="en-US" sz="2400" dirty="0" err="1"/>
              <a:t>em</a:t>
            </a:r>
            <a:r>
              <a:rPr lang="en-US" sz="2400" dirty="0"/>
              <a:t> </a:t>
            </a:r>
            <a:r>
              <a:rPr lang="en-US" sz="2400" dirty="0" err="1"/>
              <a:t>execução</a:t>
            </a:r>
            <a:r>
              <a:rPr lang="en-US" sz="2400" dirty="0"/>
              <a:t> no SO, </a:t>
            </a:r>
            <a:r>
              <a:rPr lang="en-US" sz="2400" dirty="0" err="1"/>
              <a:t>número</a:t>
            </a:r>
            <a:r>
              <a:rPr lang="en-US" sz="2400" dirty="0"/>
              <a:t> de </a:t>
            </a:r>
            <a:r>
              <a:rPr lang="en-US" sz="2400" dirty="0" err="1"/>
              <a:t>processadores</a:t>
            </a:r>
            <a:r>
              <a:rPr lang="en-US" sz="2400" dirty="0"/>
              <a:t> </a:t>
            </a:r>
            <a:r>
              <a:rPr lang="en-US" sz="2400" dirty="0" err="1"/>
              <a:t>disponíveis</a:t>
            </a:r>
            <a:r>
              <a:rPr lang="en-US" sz="2400" dirty="0"/>
              <a:t>, </a:t>
            </a:r>
            <a:r>
              <a:rPr lang="en-US" sz="2400" dirty="0" err="1"/>
              <a:t>tipo</a:t>
            </a:r>
            <a:r>
              <a:rPr lang="en-US" sz="2400" dirty="0"/>
              <a:t> de </a:t>
            </a:r>
            <a:r>
              <a:rPr lang="en-US" sz="2400" dirty="0" err="1"/>
              <a:t>tarefa</a:t>
            </a:r>
            <a:r>
              <a:rPr lang="en-US" sz="2400" dirty="0"/>
              <a:t> </a:t>
            </a:r>
            <a:r>
              <a:rPr lang="en-US" sz="2400" dirty="0" err="1"/>
              <a:t>realizada</a:t>
            </a:r>
            <a:r>
              <a:rPr lang="en-US" sz="2400" dirty="0"/>
              <a:t> pela Thread</a:t>
            </a:r>
          </a:p>
          <a:p>
            <a:r>
              <a:rPr lang="en-US" sz="2400" dirty="0" err="1"/>
              <a:t>Assim</a:t>
            </a:r>
            <a:r>
              <a:rPr lang="en-US" sz="2400" dirty="0"/>
              <a:t>, </a:t>
            </a:r>
            <a:r>
              <a:rPr lang="en-US" sz="2400" dirty="0" err="1"/>
              <a:t>certas</a:t>
            </a:r>
            <a:r>
              <a:rPr lang="en-US" sz="2400" dirty="0"/>
              <a:t> </a:t>
            </a:r>
            <a:r>
              <a:rPr lang="en-US" sz="2400" i="1" dirty="0"/>
              <a:t>Threads</a:t>
            </a:r>
            <a:r>
              <a:rPr lang="en-US" sz="2400" dirty="0"/>
              <a:t> </a:t>
            </a:r>
            <a:r>
              <a:rPr lang="en-US" sz="2400" dirty="0" err="1"/>
              <a:t>podem</a:t>
            </a:r>
            <a:r>
              <a:rPr lang="en-US" sz="2400" dirty="0"/>
              <a:t> </a:t>
            </a:r>
            <a:r>
              <a:rPr lang="en-US" sz="2400" dirty="0" err="1"/>
              <a:t>estar</a:t>
            </a:r>
            <a:r>
              <a:rPr lang="en-US" sz="2400" dirty="0"/>
              <a:t> </a:t>
            </a:r>
            <a:r>
              <a:rPr lang="en-US" sz="2400" dirty="0" err="1"/>
              <a:t>pausadas</a:t>
            </a:r>
            <a:r>
              <a:rPr lang="en-US" sz="2400" dirty="0"/>
              <a:t> </a:t>
            </a:r>
            <a:r>
              <a:rPr lang="en-US" sz="2400" dirty="0" err="1"/>
              <a:t>enquanto</a:t>
            </a:r>
            <a:r>
              <a:rPr lang="en-US" sz="2400" dirty="0"/>
              <a:t> </a:t>
            </a:r>
            <a:r>
              <a:rPr lang="en-US" sz="2400" dirty="0" err="1"/>
              <a:t>outras</a:t>
            </a:r>
            <a:r>
              <a:rPr lang="en-US" sz="2400" dirty="0"/>
              <a:t> </a:t>
            </a:r>
            <a:r>
              <a:rPr lang="en-US" sz="2400" dirty="0" err="1"/>
              <a:t>executam</a:t>
            </a:r>
            <a:endParaRPr lang="pt-PT" sz="2600" dirty="0"/>
          </a:p>
        </p:txBody>
      </p:sp>
    </p:spTree>
    <p:extLst>
      <p:ext uri="{BB962C8B-B14F-4D97-AF65-F5344CB8AC3E}">
        <p14:creationId xmlns:p14="http://schemas.microsoft.com/office/powerpoint/2010/main" val="417851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16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ight Arrow 26">
            <a:extLst>
              <a:ext uri="{FF2B5EF4-FFF2-40B4-BE49-F238E27FC236}">
                <a16:creationId xmlns:a16="http://schemas.microsoft.com/office/drawing/2014/main" id="{1D6CC108-CD3A-964E-891E-B2E296977364}"/>
              </a:ext>
            </a:extLst>
          </p:cNvPr>
          <p:cNvSpPr/>
          <p:nvPr/>
        </p:nvSpPr>
        <p:spPr>
          <a:xfrm rot="5400000">
            <a:off x="7008550" y="4781460"/>
            <a:ext cx="2484492" cy="15480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pt-BR" b="1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5012687-D419-BE49-BC13-DBD52C149D1A}"/>
              </a:ext>
            </a:extLst>
          </p:cNvPr>
          <p:cNvSpPr/>
          <p:nvPr/>
        </p:nvSpPr>
        <p:spPr>
          <a:xfrm>
            <a:off x="5503656" y="1981205"/>
            <a:ext cx="5414400" cy="31055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2400" b="1" dirty="0"/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A1B1A53-1281-1741-B09A-06DF4FC55103}"/>
              </a:ext>
            </a:extLst>
          </p:cNvPr>
          <p:cNvSpPr/>
          <p:nvPr/>
        </p:nvSpPr>
        <p:spPr>
          <a:xfrm rot="5400000">
            <a:off x="7271999" y="242835"/>
            <a:ext cx="1917940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Principal</a:t>
            </a:r>
          </a:p>
        </p:txBody>
      </p:sp>
      <p:sp>
        <p:nvSpPr>
          <p:cNvPr id="15" name="Right Arrow 14">
            <a:extLst>
              <a:ext uri="{FF2B5EF4-FFF2-40B4-BE49-F238E27FC236}">
                <a16:creationId xmlns:a16="http://schemas.microsoft.com/office/drawing/2014/main" id="{2FF40327-99A3-5C4C-BBED-F336E6BAAC04}"/>
              </a:ext>
            </a:extLst>
          </p:cNvPr>
          <p:cNvSpPr/>
          <p:nvPr/>
        </p:nvSpPr>
        <p:spPr>
          <a:xfrm rot="5400000">
            <a:off x="9801892" y="1925703"/>
            <a:ext cx="1447795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N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940D44FB-A781-0045-83A3-E8AD89A5BBB4}"/>
              </a:ext>
            </a:extLst>
          </p:cNvPr>
          <p:cNvGrpSpPr/>
          <p:nvPr/>
        </p:nvGrpSpPr>
        <p:grpSpPr>
          <a:xfrm>
            <a:off x="11331624" y="97766"/>
            <a:ext cx="485955" cy="6627964"/>
            <a:chOff x="11573165" y="97766"/>
            <a:chExt cx="485955" cy="662796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21A425C-5889-C949-A817-A54E8DF21F22}"/>
                </a:ext>
              </a:extLst>
            </p:cNvPr>
            <p:cNvCxnSpPr/>
            <p:nvPr/>
          </p:nvCxnSpPr>
          <p:spPr>
            <a:xfrm>
              <a:off x="11826512" y="97766"/>
              <a:ext cx="0" cy="6593458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AD505A0-E557-2443-A00B-CD8ECBDB832B}"/>
                </a:ext>
              </a:extLst>
            </p:cNvPr>
            <p:cNvCxnSpPr>
              <a:cxnSpLocks/>
            </p:cNvCxnSpPr>
            <p:nvPr/>
          </p:nvCxnSpPr>
          <p:spPr>
            <a:xfrm>
              <a:off x="11584970" y="97766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7999061A-5EF1-7643-A23A-1AC5E6369772}"/>
                </a:ext>
              </a:extLst>
            </p:cNvPr>
            <p:cNvCxnSpPr>
              <a:cxnSpLocks/>
            </p:cNvCxnSpPr>
            <p:nvPr/>
          </p:nvCxnSpPr>
          <p:spPr>
            <a:xfrm>
              <a:off x="11573165" y="6725730"/>
              <a:ext cx="474150" cy="0"/>
            </a:xfrm>
            <a:prstGeom prst="line">
              <a:avLst/>
            </a:prstGeom>
            <a:ln w="47625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6339437D-E194-0444-B7ED-E451A3EEFD7B}"/>
              </a:ext>
            </a:extLst>
          </p:cNvPr>
          <p:cNvSpPr txBox="1"/>
          <p:nvPr/>
        </p:nvSpPr>
        <p:spPr>
          <a:xfrm rot="5400000">
            <a:off x="11352359" y="2894813"/>
            <a:ext cx="957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dirty="0"/>
              <a:t>Tempo</a:t>
            </a: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81045208-D423-FF4C-8C6D-5E04122389E6}"/>
              </a:ext>
            </a:extLst>
          </p:cNvPr>
          <p:cNvSpPr/>
          <p:nvPr/>
        </p:nvSpPr>
        <p:spPr>
          <a:xfrm rot="5400000">
            <a:off x="3933292" y="3157795"/>
            <a:ext cx="3911976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b="1" dirty="0"/>
              <a:t>Thread 1</a:t>
            </a:r>
          </a:p>
        </p:txBody>
      </p:sp>
      <p:sp>
        <p:nvSpPr>
          <p:cNvPr id="16" name="Right Arrow 15">
            <a:extLst>
              <a:ext uri="{FF2B5EF4-FFF2-40B4-BE49-F238E27FC236}">
                <a16:creationId xmlns:a16="http://schemas.microsoft.com/office/drawing/2014/main" id="{FAF79757-A6B7-6140-BD27-8E04BBA81F08}"/>
              </a:ext>
            </a:extLst>
          </p:cNvPr>
          <p:cNvSpPr/>
          <p:nvPr/>
        </p:nvSpPr>
        <p:spPr>
          <a:xfrm rot="5400000">
            <a:off x="4208565" y="2894021"/>
            <a:ext cx="3384427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1</a:t>
            </a:r>
          </a:p>
        </p:txBody>
      </p:sp>
      <p:sp>
        <p:nvSpPr>
          <p:cNvPr id="23" name="Right Arrow 22">
            <a:extLst>
              <a:ext uri="{FF2B5EF4-FFF2-40B4-BE49-F238E27FC236}">
                <a16:creationId xmlns:a16="http://schemas.microsoft.com/office/drawing/2014/main" id="{FEF6BFE8-89C3-FB4D-8595-EFC75F8928A6}"/>
              </a:ext>
            </a:extLst>
          </p:cNvPr>
          <p:cNvSpPr/>
          <p:nvPr/>
        </p:nvSpPr>
        <p:spPr>
          <a:xfrm rot="5400000">
            <a:off x="5321589" y="5164204"/>
            <a:ext cx="1155939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b="1" dirty="0"/>
          </a:p>
        </p:txBody>
      </p:sp>
      <p:sp>
        <p:nvSpPr>
          <p:cNvPr id="26" name="Right Arrow 25">
            <a:extLst>
              <a:ext uri="{FF2B5EF4-FFF2-40B4-BE49-F238E27FC236}">
                <a16:creationId xmlns:a16="http://schemas.microsoft.com/office/drawing/2014/main" id="{C850AC90-79AB-A147-9A97-CF742F5EB285}"/>
              </a:ext>
            </a:extLst>
          </p:cNvPr>
          <p:cNvSpPr/>
          <p:nvPr/>
        </p:nvSpPr>
        <p:spPr>
          <a:xfrm rot="5400000">
            <a:off x="7104065" y="2393591"/>
            <a:ext cx="2280441" cy="1558800"/>
          </a:xfrm>
          <a:prstGeom prst="rightArrow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29" name="Right Arrow 28">
            <a:extLst>
              <a:ext uri="{FF2B5EF4-FFF2-40B4-BE49-F238E27FC236}">
                <a16:creationId xmlns:a16="http://schemas.microsoft.com/office/drawing/2014/main" id="{D1794957-CE78-2443-9DC8-FE9BF409FC42}"/>
              </a:ext>
            </a:extLst>
          </p:cNvPr>
          <p:cNvSpPr/>
          <p:nvPr/>
        </p:nvSpPr>
        <p:spPr>
          <a:xfrm rot="5400000">
            <a:off x="6826209" y="2675382"/>
            <a:ext cx="2844028" cy="1558800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t-BR" b="1" dirty="0"/>
              <a:t>Thread Principal</a:t>
            </a:r>
          </a:p>
        </p:txBody>
      </p:sp>
      <p:sp>
        <p:nvSpPr>
          <p:cNvPr id="30" name="Title 1">
            <a:extLst>
              <a:ext uri="{FF2B5EF4-FFF2-40B4-BE49-F238E27FC236}">
                <a16:creationId xmlns:a16="http://schemas.microsoft.com/office/drawing/2014/main" id="{9057AB3B-8B9A-394A-968D-FAE00D04B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9734" y="578757"/>
            <a:ext cx="5799227" cy="1280890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Threads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606253E-A1DB-B542-8CDA-9159FF475F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20" name="Content Placeholder 1">
            <a:extLst>
              <a:ext uri="{FF2B5EF4-FFF2-40B4-BE49-F238E27FC236}">
                <a16:creationId xmlns:a16="http://schemas.microsoft.com/office/drawing/2014/main" id="{447E979F-2E83-734A-9988-F84BD826F1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00" y="2141843"/>
            <a:ext cx="5090975" cy="4583885"/>
          </a:xfrm>
        </p:spPr>
        <p:txBody>
          <a:bodyPr>
            <a:noAutofit/>
          </a:bodyPr>
          <a:lstStyle/>
          <a:p>
            <a:r>
              <a:rPr lang="pt-PT" sz="2600" dirty="0"/>
              <a:t>Em qualquer momento um </a:t>
            </a:r>
            <a:r>
              <a:rPr lang="pt-PT" sz="2600" i="1" dirty="0" err="1"/>
              <a:t>Thread</a:t>
            </a:r>
            <a:r>
              <a:rPr lang="pt-PT" sz="2600" dirty="0"/>
              <a:t> pausada pode voltar a executar</a:t>
            </a:r>
          </a:p>
        </p:txBody>
      </p:sp>
    </p:spTree>
    <p:extLst>
      <p:ext uri="{BB962C8B-B14F-4D97-AF65-F5344CB8AC3E}">
        <p14:creationId xmlns:p14="http://schemas.microsoft.com/office/powerpoint/2010/main" val="6001146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  <p:bldP spid="19" grpId="0" animBg="1"/>
      <p:bldP spid="23" grpId="0" animBg="1"/>
      <p:bldP spid="29" grpId="0" animBg="1"/>
      <p:bldP spid="2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CFD7CD2A-E276-E543-BE76-B3E4079CD2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18544" y="2194560"/>
            <a:ext cx="9287656" cy="4024125"/>
          </a:xfrm>
        </p:spPr>
        <p:txBody>
          <a:bodyPr>
            <a:normAutofit/>
          </a:bodyPr>
          <a:lstStyle/>
          <a:p>
            <a:r>
              <a:rPr lang="pt-BR" sz="2800" dirty="0"/>
              <a:t>Recurso do SO que permite que aplicações em máquinas diferentes (ou na mesma máquina) se comuniquem</a:t>
            </a:r>
          </a:p>
          <a:p>
            <a:r>
              <a:rPr lang="pt-BR" sz="2800" dirty="0"/>
              <a:t>Permite que uma aplicação servidora se comunique com os clientes e vice-versa</a:t>
            </a:r>
          </a:p>
          <a:p>
            <a:r>
              <a:rPr lang="pt-BR" sz="2800" dirty="0"/>
              <a:t>A comunicação entre as aplicações ocorre por meio de algum protocolo como TCP/IP ou UDP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A37B1F-223E-3B4B-92F1-FDA0BF15F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03254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4012" y="-9249"/>
            <a:ext cx="8610600" cy="1293028"/>
          </a:xfrm>
        </p:spPr>
        <p:txBody>
          <a:bodyPr/>
          <a:lstStyle/>
          <a:p>
            <a:pPr algn="ctr"/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89212" y="1777530"/>
            <a:ext cx="8915400" cy="471478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2800" b="1" dirty="0"/>
              <a:t>Socket = Tomada</a:t>
            </a:r>
          </a:p>
          <a:p>
            <a:r>
              <a:rPr lang="pt-BR" sz="2800" dirty="0"/>
              <a:t>Uma tomada só tem utilidade de fato quando algum aparelho é plugado (conectado) à ela</a:t>
            </a:r>
          </a:p>
          <a:p>
            <a:r>
              <a:rPr lang="pt-BR" sz="2800" dirty="0"/>
              <a:t>Após plugar um aparelho, é fechado um circuito por onde passa eletricidade (comunicação) até o aparelho</a:t>
            </a:r>
          </a:p>
          <a:p>
            <a:r>
              <a:rPr lang="pt-BR" sz="2800" dirty="0"/>
              <a:t>Em programação, um socket representa um canal de comunicação bi-direcional entre duas aplicações</a:t>
            </a:r>
          </a:p>
          <a:p>
            <a:r>
              <a:rPr lang="pt-BR" sz="2800" dirty="0"/>
              <a:t>Fica a critério das aplicações enviarem e/ou receberem dados por ele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DF91A2-63E2-034B-BBEF-30A813AF9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pic>
        <p:nvPicPr>
          <p:cNvPr id="5" name="Picture 4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857A23FA-7275-0745-A34F-B362C53452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7531" y="4022411"/>
            <a:ext cx="2536165" cy="2536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554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0"/>
            <a:ext cx="8610600" cy="1293028"/>
          </a:xfrm>
        </p:spPr>
        <p:txBody>
          <a:bodyPr/>
          <a:lstStyle/>
          <a:p>
            <a:pPr algn="ctr"/>
            <a:r>
              <a:rPr lang="pt-BR" b="1" dirty="0"/>
              <a:t>Sockets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953" y="1828800"/>
            <a:ext cx="8915400" cy="4729776"/>
          </a:xfrm>
        </p:spPr>
        <p:txBody>
          <a:bodyPr>
            <a:normAutofit/>
          </a:bodyPr>
          <a:lstStyle/>
          <a:p>
            <a:r>
              <a:rPr lang="pt-BR" sz="2800" dirty="0"/>
              <a:t>Uma aplicação servidora terá um socket no qual os clientes conectam</a:t>
            </a:r>
          </a:p>
          <a:p>
            <a:r>
              <a:rPr lang="pt-BR" sz="2800" dirty="0"/>
              <a:t>Tendo-se um socket aberto no servidor, é aberto uma porta por onde conexões podem ser estabelecidas</a:t>
            </a:r>
          </a:p>
          <a:p>
            <a:r>
              <a:rPr lang="pt-BR" sz="2800" dirty="0"/>
              <a:t>Dizemos que o servidor fica escutando em tal porta</a:t>
            </a:r>
          </a:p>
          <a:p>
            <a:r>
              <a:rPr lang="pt-BR" sz="2800" dirty="0"/>
              <a:t>O cliente conecta em tal socket estabelecendo um canal de comunicação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C1DD6B-AA42-4E49-A03A-70B1290998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734E37A-D680-5848-9DD5-340CDADAB003}"/>
              </a:ext>
            </a:extLst>
          </p:cNvPr>
          <p:cNvGrpSpPr/>
          <p:nvPr/>
        </p:nvGrpSpPr>
        <p:grpSpPr>
          <a:xfrm>
            <a:off x="3996707" y="4653577"/>
            <a:ext cx="7682650" cy="2019817"/>
            <a:chOff x="3996707" y="4653577"/>
            <a:chExt cx="7682650" cy="2019817"/>
          </a:xfrm>
        </p:grpSpPr>
        <p:pic>
          <p:nvPicPr>
            <p:cNvPr id="7" name="Picture 6" descr="A picture containing person, indoor, holding, hand&#13;&#10;&#13;&#10;Description automatically generated">
              <a:extLst>
                <a:ext uri="{FF2B5EF4-FFF2-40B4-BE49-F238E27FC236}">
                  <a16:creationId xmlns:a16="http://schemas.microsoft.com/office/drawing/2014/main" id="{2AE6DDD1-79D7-944E-B8C0-F91C1362B0A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7550"/>
            <a:stretch/>
          </p:blipFill>
          <p:spPr>
            <a:xfrm>
              <a:off x="9602788" y="4653577"/>
              <a:ext cx="2076569" cy="1904999"/>
            </a:xfrm>
            <a:prstGeom prst="rect">
              <a:avLst/>
            </a:prstGeom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CE0844D9-7347-9B41-8527-13174F6DB3D2}"/>
                </a:ext>
              </a:extLst>
            </p:cNvPr>
            <p:cNvSpPr txBox="1"/>
            <p:nvPr/>
          </p:nvSpPr>
          <p:spPr>
            <a:xfrm>
              <a:off x="3996707" y="6457950"/>
              <a:ext cx="4208204" cy="21544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800" dirty="0"/>
                <a:t>Imagem: </a:t>
              </a:r>
              <a:r>
                <a:rPr lang="pt-BR" sz="800" dirty="0" err="1"/>
                <a:t>https</a:t>
              </a:r>
              <a:r>
                <a:rPr lang="pt-BR" sz="800" dirty="0"/>
                <a:t>://</a:t>
              </a:r>
              <a:r>
                <a:rPr lang="pt-BR" sz="800" dirty="0" err="1"/>
                <a:t>www.fluentu.com</a:t>
              </a:r>
              <a:r>
                <a:rPr lang="pt-BR" sz="800" dirty="0"/>
                <a:t>/blog/</a:t>
              </a:r>
              <a:r>
                <a:rPr lang="pt-BR" sz="800" dirty="0" err="1"/>
                <a:t>educator-english</a:t>
              </a:r>
              <a:r>
                <a:rPr lang="pt-BR" sz="800" dirty="0"/>
                <a:t>/</a:t>
              </a:r>
              <a:r>
                <a:rPr lang="pt-BR" sz="800" dirty="0" err="1"/>
                <a:t>esl-listening-exercises</a:t>
              </a:r>
              <a:r>
                <a:rPr lang="pt-BR" sz="800" dirty="0"/>
                <a:t>/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7064782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3" presetClass="entr" presetSubtype="3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00"/>
                            </p:stCondLst>
                            <p:childTnLst>
                              <p:par>
                                <p:cTn id="29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1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03751" y="431421"/>
            <a:ext cx="9600861" cy="1280890"/>
          </a:xfrm>
        </p:spPr>
        <p:txBody>
          <a:bodyPr>
            <a:normAutofit fontScale="90000"/>
          </a:bodyPr>
          <a:lstStyle/>
          <a:p>
            <a:r>
              <a:rPr lang="pt-BR" b="1" dirty="0"/>
              <a:t>Sockets servidor e cliente: </a:t>
            </a:r>
            <a:br>
              <a:rPr lang="pt-BR" b="1" dirty="0"/>
            </a:br>
            <a:r>
              <a:rPr lang="pt-BR" b="1" dirty="0"/>
              <a:t>uma visão geral do funcionamento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5A93448-091C-B14A-B0D4-A4F2CA30FD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6AC6E0-C8EB-574D-9C66-C1B8DD21360D}"/>
              </a:ext>
            </a:extLst>
          </p:cNvPr>
          <p:cNvSpPr txBox="1"/>
          <p:nvPr/>
        </p:nvSpPr>
        <p:spPr>
          <a:xfrm>
            <a:off x="4433977" y="6400800"/>
            <a:ext cx="528061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/>
              <a:t>Imagem adaptada de https://gfycat.com/gifs/search/plug+socket</a:t>
            </a:r>
          </a:p>
        </p:txBody>
      </p:sp>
      <p:sp>
        <p:nvSpPr>
          <p:cNvPr id="26" name="Arc 25">
            <a:extLst>
              <a:ext uri="{FF2B5EF4-FFF2-40B4-BE49-F238E27FC236}">
                <a16:creationId xmlns:a16="http://schemas.microsoft.com/office/drawing/2014/main" id="{7F75E540-0D1A-474E-9104-50393B302DF3}"/>
              </a:ext>
            </a:extLst>
          </p:cNvPr>
          <p:cNvSpPr/>
          <p:nvPr/>
        </p:nvSpPr>
        <p:spPr>
          <a:xfrm>
            <a:off x="4364965" y="1588406"/>
            <a:ext cx="3623095" cy="1280890"/>
          </a:xfrm>
          <a:prstGeom prst="arc">
            <a:avLst>
              <a:gd name="adj1" fmla="val 10840180"/>
              <a:gd name="adj2" fmla="val 21473031"/>
            </a:avLst>
          </a:prstGeom>
          <a:ln w="168275" cap="sq">
            <a:solidFill>
              <a:srgbClr val="6D6E7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42" name="Picture 41">
            <a:extLst>
              <a:ext uri="{FF2B5EF4-FFF2-40B4-BE49-F238E27FC236}">
                <a16:creationId xmlns:a16="http://schemas.microsoft.com/office/drawing/2014/main" id="{6F85AA6E-F72B-5442-933A-3DABB73CAB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859102" y="2213792"/>
            <a:ext cx="5254151" cy="3947419"/>
          </a:xfrm>
          <a:prstGeom prst="rect">
            <a:avLst/>
          </a:prstGeom>
        </p:spPr>
      </p:pic>
      <p:pic>
        <p:nvPicPr>
          <p:cNvPr id="44" name="Picture 43" descr="A close up of a device&#13;&#10;&#13;&#10;Description automatically generated">
            <a:extLst>
              <a:ext uri="{FF2B5EF4-FFF2-40B4-BE49-F238E27FC236}">
                <a16:creationId xmlns:a16="http://schemas.microsoft.com/office/drawing/2014/main" id="{A4864AEC-285E-8549-BAA6-67109A4476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9423" y="2213792"/>
            <a:ext cx="5254150" cy="3947420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CF5960E-F828-3747-9843-0B4B8C4A7835}"/>
              </a:ext>
            </a:extLst>
          </p:cNvPr>
          <p:cNvSpPr/>
          <p:nvPr/>
        </p:nvSpPr>
        <p:spPr>
          <a:xfrm>
            <a:off x="4433977" y="5747769"/>
            <a:ext cx="1610264" cy="3323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90382D71-30AA-E348-92C7-CB945BF57530}"/>
              </a:ext>
            </a:extLst>
          </p:cNvPr>
          <p:cNvSpPr/>
          <p:nvPr/>
        </p:nvSpPr>
        <p:spPr>
          <a:xfrm>
            <a:off x="6256677" y="5791099"/>
            <a:ext cx="1610264" cy="332356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80357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  <a:effectLst>
            <a:outerShdw blurRad="50800" dist="50800" dir="5400000" algn="ctr" rotWithShape="0">
              <a:schemeClr val="bg2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36878" y="15087"/>
            <a:ext cx="8211786" cy="1293028"/>
          </a:xfrm>
        </p:spPr>
        <p:txBody>
          <a:bodyPr/>
          <a:lstStyle/>
          <a:p>
            <a:pPr algn="ctr"/>
            <a:r>
              <a:rPr lang="pt-BR" b="1" dirty="0"/>
              <a:t>Sockets: detalhes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522C14-70A6-3649-86BF-CD24C459E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1357724"/>
            <a:ext cx="10961273" cy="1747552"/>
          </a:xfrm>
        </p:spPr>
        <p:txBody>
          <a:bodyPr>
            <a:noAutofit/>
          </a:bodyPr>
          <a:lstStyle/>
          <a:p>
            <a:r>
              <a:rPr lang="pt-BR" sz="2800" dirty="0"/>
              <a:t>Cada cliente ao conectar no servidor cria um socket para enviar e receber dados do servidor</a:t>
            </a:r>
          </a:p>
          <a:p>
            <a:r>
              <a:rPr lang="pt-BR" sz="2800" dirty="0"/>
              <a:t>Para cada cliente conectado, o servidor também cria um socket para receber e enviar dados para tal cliente</a:t>
            </a:r>
          </a:p>
          <a:p>
            <a:pPr marL="0" indent="0">
              <a:buNone/>
            </a:pPr>
            <a:endParaRPr lang="pt-BR" sz="2800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37BCC60-E53F-8C46-9D6C-84861C93FF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E524DA9-3214-3B41-A725-180C0F123DCE}"/>
              </a:ext>
            </a:extLst>
          </p:cNvPr>
          <p:cNvGrpSpPr/>
          <p:nvPr/>
        </p:nvGrpSpPr>
        <p:grpSpPr>
          <a:xfrm>
            <a:off x="9350358" y="3462913"/>
            <a:ext cx="1561815" cy="1427494"/>
            <a:chOff x="9350358" y="3462913"/>
            <a:chExt cx="1561815" cy="1427494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C4ED9DC-D580-6243-9CEB-92AC138786E1}"/>
                </a:ext>
              </a:extLst>
            </p:cNvPr>
            <p:cNvSpPr/>
            <p:nvPr/>
          </p:nvSpPr>
          <p:spPr>
            <a:xfrm>
              <a:off x="9350358" y="3462913"/>
              <a:ext cx="1561815" cy="1427494"/>
            </a:xfrm>
            <a:prstGeom prst="rect">
              <a:avLst/>
            </a:prstGeom>
            <a:solidFill>
              <a:schemeClr val="bg2"/>
            </a:solidFill>
            <a:ln>
              <a:solidFill>
                <a:schemeClr val="tx1"/>
              </a:solidFill>
            </a:ln>
            <a:effectLst>
              <a:outerShdw blurRad="50800" dist="50800" dir="5400000" algn="ctr" rotWithShape="0">
                <a:schemeClr val="tx2"/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8" name="Picture 7" descr="A close up of a sign&#13;&#10;&#13;&#10;Description automatically generated">
              <a:extLst>
                <a:ext uri="{FF2B5EF4-FFF2-40B4-BE49-F238E27FC236}">
                  <a16:creationId xmlns:a16="http://schemas.microsoft.com/office/drawing/2014/main" id="{630F1BEF-AB2B-D642-804E-3F8988D423A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745316" y="4090080"/>
              <a:ext cx="771901" cy="771901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EE13F43-BB56-8648-AF2F-14D89F5113EC}"/>
                </a:ext>
              </a:extLst>
            </p:cNvPr>
            <p:cNvSpPr txBox="1"/>
            <p:nvPr/>
          </p:nvSpPr>
          <p:spPr>
            <a:xfrm>
              <a:off x="9446260" y="3484425"/>
              <a:ext cx="1370012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pt-BR" dirty="0"/>
                <a:t>Socket do Cliente 1</a:t>
              </a:r>
            </a:p>
          </p:txBody>
        </p:sp>
      </p:grp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8545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22085" y="352399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 flipV="1">
            <a:off x="2942865" y="4506510"/>
            <a:ext cx="7188401" cy="690996"/>
          </a:xfrm>
          <a:prstGeom prst="bentConnector3">
            <a:avLst>
              <a:gd name="adj1" fmla="val 70121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25377" y="450349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786963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500"/>
                            </p:stCondLst>
                            <p:childTnLst>
                              <p:par>
                                <p:cTn id="27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-0.10301 " pathEditMode="relative" rAng="0" ptsTypes="AA">
                                      <p:cBhvr>
                                        <p:cTn id="3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-5069"/>
                                    </p:animMotion>
                                  </p:childTnLst>
                                </p:cTn>
                              </p:par>
                              <p:par>
                                <p:cTn id="33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34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8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FCD25665-DA53-7646-9C15-D81AD6E3FC8A}"/>
              </a:ext>
            </a:extLst>
          </p:cNvPr>
          <p:cNvSpPr/>
          <p:nvPr/>
        </p:nvSpPr>
        <p:spPr>
          <a:xfrm>
            <a:off x="9353672" y="5347132"/>
            <a:ext cx="1561815" cy="142749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C4ED9DC-D580-6243-9CEB-92AC138786E1}"/>
              </a:ext>
            </a:extLst>
          </p:cNvPr>
          <p:cNvSpPr/>
          <p:nvPr/>
        </p:nvSpPr>
        <p:spPr>
          <a:xfrm>
            <a:off x="9350358" y="3462913"/>
            <a:ext cx="1561815" cy="1427494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E994E7D-0679-A04A-A2E8-8A147C14E965}"/>
              </a:ext>
            </a:extLst>
          </p:cNvPr>
          <p:cNvSpPr/>
          <p:nvPr/>
        </p:nvSpPr>
        <p:spPr>
          <a:xfrm>
            <a:off x="1550504" y="3491589"/>
            <a:ext cx="4452731" cy="3266661"/>
          </a:xfrm>
          <a:prstGeom prst="rect">
            <a:avLst/>
          </a:prstGeom>
          <a:solidFill>
            <a:schemeClr val="bg2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8A7676-8EAA-5B43-A594-357E3B1332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0417" y="976406"/>
            <a:ext cx="10485783" cy="1293028"/>
          </a:xfrm>
        </p:spPr>
        <p:txBody>
          <a:bodyPr/>
          <a:lstStyle/>
          <a:p>
            <a:r>
              <a:rPr lang="pt-BR" b="1" dirty="0"/>
              <a:t>Sockets: detalhes do funcionamento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3564BAD-079F-FC42-990A-2FCCF011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pic>
        <p:nvPicPr>
          <p:cNvPr id="6" name="Picture 5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7951A7A-0AE6-FC48-B393-00BC4E905C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4783" y="3943063"/>
            <a:ext cx="2536165" cy="253616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14790C-DF66-C94E-AD4E-25E9AAB3FAD1}"/>
              </a:ext>
            </a:extLst>
          </p:cNvPr>
          <p:cNvSpPr txBox="1"/>
          <p:nvPr/>
        </p:nvSpPr>
        <p:spPr>
          <a:xfrm>
            <a:off x="1807778" y="3606981"/>
            <a:ext cx="22701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Socket do Servidor</a:t>
            </a:r>
          </a:p>
        </p:txBody>
      </p:sp>
      <p:pic>
        <p:nvPicPr>
          <p:cNvPr id="8" name="Picture 7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630F1BEF-AB2B-D642-804E-3F8988D423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4090080"/>
            <a:ext cx="771901" cy="77190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EE13F43-BB56-8648-AF2F-14D89F5113EC}"/>
              </a:ext>
            </a:extLst>
          </p:cNvPr>
          <p:cNvSpPr txBox="1"/>
          <p:nvPr/>
        </p:nvSpPr>
        <p:spPr>
          <a:xfrm>
            <a:off x="9446260" y="3484425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pic>
        <p:nvPicPr>
          <p:cNvPr id="10" name="Picture 9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40DDBEE-CE5D-3041-8B5F-38987A6F77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45316" y="5975161"/>
            <a:ext cx="771901" cy="77190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3705CEE5-4C9A-364C-B579-B39FB7B4EBD1}"/>
              </a:ext>
            </a:extLst>
          </p:cNvPr>
          <p:cNvSpPr txBox="1"/>
          <p:nvPr/>
        </p:nvSpPr>
        <p:spPr>
          <a:xfrm>
            <a:off x="9446260" y="5339026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2" name="Picture 11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169D4566-01E9-5C4B-B461-26B995CC88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6913" y="4825194"/>
            <a:ext cx="771901" cy="77190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EF3CB4-E04A-5C4E-9B9D-538380E4B134}"/>
              </a:ext>
            </a:extLst>
          </p:cNvPr>
          <p:cNvSpPr txBox="1"/>
          <p:nvPr/>
        </p:nvSpPr>
        <p:spPr>
          <a:xfrm>
            <a:off x="4415794" y="5328830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N</a:t>
            </a:r>
          </a:p>
        </p:txBody>
      </p:sp>
      <p:pic>
        <p:nvPicPr>
          <p:cNvPr id="14" name="Picture 13" descr="A close up of a sign&#13;&#10;&#13;&#10;Description automatically generated">
            <a:extLst>
              <a:ext uri="{FF2B5EF4-FFF2-40B4-BE49-F238E27FC236}">
                <a16:creationId xmlns:a16="http://schemas.microsoft.com/office/drawing/2014/main" id="{23835E77-A24B-784F-8A20-F4ACF9D254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219" y="4120559"/>
            <a:ext cx="771901" cy="771901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123E6DD-A841-E74C-B355-5C8D4C3E81ED}"/>
              </a:ext>
            </a:extLst>
          </p:cNvPr>
          <p:cNvSpPr txBox="1"/>
          <p:nvPr/>
        </p:nvSpPr>
        <p:spPr>
          <a:xfrm>
            <a:off x="4415794" y="3471721"/>
            <a:ext cx="13700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Socket do Cliente 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D887B6-2AD2-4145-B33F-EFEE55CC3480}"/>
              </a:ext>
            </a:extLst>
          </p:cNvPr>
          <p:cNvSpPr txBox="1"/>
          <p:nvPr/>
        </p:nvSpPr>
        <p:spPr>
          <a:xfrm>
            <a:off x="3301183" y="3099894"/>
            <a:ext cx="107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/>
              <a:t>Servidor</a:t>
            </a:r>
          </a:p>
        </p:txBody>
      </p:sp>
      <p:cxnSp>
        <p:nvCxnSpPr>
          <p:cNvPr id="22" name="Elbow Connector 21">
            <a:extLst>
              <a:ext uri="{FF2B5EF4-FFF2-40B4-BE49-F238E27FC236}">
                <a16:creationId xmlns:a16="http://schemas.microsoft.com/office/drawing/2014/main" id="{005322D1-613C-D14F-8B7C-A6F00DA9085E}"/>
              </a:ext>
            </a:extLst>
          </p:cNvPr>
          <p:cNvCxnSpPr>
            <a:cxnSpLocks/>
          </p:cNvCxnSpPr>
          <p:nvPr/>
        </p:nvCxnSpPr>
        <p:spPr>
          <a:xfrm rot="10800000">
            <a:off x="2942865" y="5187092"/>
            <a:ext cx="7163827" cy="1147117"/>
          </a:xfrm>
          <a:prstGeom prst="bentConnector3">
            <a:avLst>
              <a:gd name="adj1" fmla="val 99896"/>
            </a:avLst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Elbow Connector 38">
            <a:extLst>
              <a:ext uri="{FF2B5EF4-FFF2-40B4-BE49-F238E27FC236}">
                <a16:creationId xmlns:a16="http://schemas.microsoft.com/office/drawing/2014/main" id="{0ED53CB3-F3F1-8A46-89FB-AD42369126F4}"/>
              </a:ext>
            </a:extLst>
          </p:cNvPr>
          <p:cNvCxnSpPr>
            <a:cxnSpLocks/>
          </p:cNvCxnSpPr>
          <p:nvPr/>
        </p:nvCxnSpPr>
        <p:spPr>
          <a:xfrm flipH="1">
            <a:off x="5101636" y="6334983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38">
            <a:extLst>
              <a:ext uri="{FF2B5EF4-FFF2-40B4-BE49-F238E27FC236}">
                <a16:creationId xmlns:a16="http://schemas.microsoft.com/office/drawing/2014/main" id="{8A82AE34-B66B-F240-A558-FB60BD59D6FC}"/>
              </a:ext>
            </a:extLst>
          </p:cNvPr>
          <p:cNvCxnSpPr>
            <a:cxnSpLocks/>
          </p:cNvCxnSpPr>
          <p:nvPr/>
        </p:nvCxnSpPr>
        <p:spPr>
          <a:xfrm flipH="1">
            <a:off x="5100800" y="4493658"/>
            <a:ext cx="5005890" cy="19095"/>
          </a:xfrm>
          <a:prstGeom prst="straightConnector1">
            <a:avLst/>
          </a:prstGeom>
          <a:ln w="107950" cap="sq">
            <a:solidFill>
              <a:srgbClr val="0070C0"/>
            </a:solidFill>
            <a:headEnd type="diamond" w="med" len="med"/>
            <a:tailEnd type="diamond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3903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500"/>
                            </p:stCondLst>
                            <p:childTnLst>
                              <p:par>
                                <p:cTn id="12" presetID="9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2000"/>
                            </p:stCondLst>
                            <p:childTnLst>
                              <p:par>
                                <p:cTn id="16" presetID="0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3 -0.00185 L 0.1763 0.16667 " pathEditMode="relative" rAng="0" ptsTypes="AA">
                                      <p:cBhvr>
                                        <p:cTn id="17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815" y="8426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22" presetClass="exit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9" dur="3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3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theme/theme1.xml><?xml version="1.0" encoding="utf-8"?>
<a:theme xmlns:a="http://schemas.openxmlformats.org/drawingml/2006/main" name="Vapor Trail">
  <a:themeElements>
    <a:clrScheme name="Custom 6">
      <a:dk1>
        <a:srgbClr val="000000"/>
      </a:dk1>
      <a:lt1>
        <a:srgbClr val="000000"/>
      </a:lt1>
      <a:dk2>
        <a:srgbClr val="FEFFFF"/>
      </a:dk2>
      <a:lt2>
        <a:srgbClr val="FEFFFF"/>
      </a:lt2>
      <a:accent1>
        <a:srgbClr val="01D17D"/>
      </a:accent1>
      <a:accent2>
        <a:srgbClr val="84C72A"/>
      </a:accent2>
      <a:accent3>
        <a:srgbClr val="E1D126"/>
      </a:accent3>
      <a:accent4>
        <a:srgbClr val="E29932"/>
      </a:accent4>
      <a:accent5>
        <a:srgbClr val="E56526"/>
      </a:accent5>
      <a:accent6>
        <a:srgbClr val="D63731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2B2A868B-6BC2-4B3E-98B9-1258F41035D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4395</TotalTime>
  <Words>1510</Words>
  <Application>Microsoft Macintosh PowerPoint</Application>
  <PresentationFormat>Widescreen</PresentationFormat>
  <Paragraphs>215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6" baseType="lpstr">
      <vt:lpstr>Arial</vt:lpstr>
      <vt:lpstr>Calibri</vt:lpstr>
      <vt:lpstr>Century Gothic</vt:lpstr>
      <vt:lpstr>Vapor Trail</vt:lpstr>
      <vt:lpstr>Aplicação cliente/servidor de Chat em Java</vt:lpstr>
      <vt:lpstr>Objetivo</vt:lpstr>
      <vt:lpstr>Arquitetura Cliente/Servidor</vt:lpstr>
      <vt:lpstr>Sockets</vt:lpstr>
      <vt:lpstr>Sockets</vt:lpstr>
      <vt:lpstr>Sockets</vt:lpstr>
      <vt:lpstr>Sockets servidor e cliente:  uma visão geral do funcionamento</vt:lpstr>
      <vt:lpstr>Sockets: detalhes</vt:lpstr>
      <vt:lpstr>Sockets: detalhes do funcionamento</vt:lpstr>
      <vt:lpstr>Portas de Comunicação em Sockets</vt:lpstr>
      <vt:lpstr>Sockets: Portas de Comunicação</vt:lpstr>
      <vt:lpstr>Sockets: Portas de Comunicação</vt:lpstr>
      <vt:lpstr>Objetos InputStream/OutputStream</vt:lpstr>
      <vt:lpstr>Objetos InputStream/OutputStream</vt:lpstr>
      <vt:lpstr>Objetos InputStream/OutputStream</vt:lpstr>
      <vt:lpstr>Objetos InputStream</vt:lpstr>
      <vt:lpstr>Objetos InputStream</vt:lpstr>
      <vt:lpstr>Objetos InputStream</vt:lpstr>
      <vt:lpstr>Objetos InputStream/OutputStream</vt:lpstr>
      <vt:lpstr>Objetos  InputStream/ OutputStream</vt:lpstr>
      <vt:lpstr>Requisições Bloqueantes (Blocking)</vt:lpstr>
      <vt:lpstr>Requisições Bloqueantes (Blocking)</vt:lpstr>
      <vt:lpstr>Requisições Bloqueantes (Blocking)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Threads: trilhas/caminhos de execução</vt:lpstr>
      <vt:lpstr>Threads</vt:lpstr>
      <vt:lpstr>Threads</vt:lpstr>
      <vt:lpstr>Threads</vt:lpstr>
      <vt:lpstr>Threads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335</cp:revision>
  <cp:lastPrinted>2018-10-31T18:58:06Z</cp:lastPrinted>
  <dcterms:created xsi:type="dcterms:W3CDTF">2018-10-29T17:43:05Z</dcterms:created>
  <dcterms:modified xsi:type="dcterms:W3CDTF">2018-12-03T18:00:06Z</dcterms:modified>
</cp:coreProperties>
</file>

<file path=docProps/thumbnail.jpeg>
</file>